
<file path=[Content_Types].xml><?xml version="1.0" encoding="utf-8"?>
<Types xmlns="http://schemas.openxmlformats.org/package/2006/content-types"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17.xml" ContentType="application/vnd.openxmlformats-officedocument.presentationml.slide+xml"/>
  <Default Extension="bin" ContentType="application/vnd.openxmlformats-officedocument.presentationml.printerSettings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docProps/core.xml" ContentType="application/vnd.openxmlformats-package.core-properties+xml"/>
  <Default Extension="emf" ContentType="image/x-emf"/>
  <Override PartName="/ppt/theme/themeOverride1.xml" ContentType="application/vnd.openxmlformats-officedocument.themeOverride+xml"/>
  <Override PartName="/ppt/theme/themeOverride3.xml" ContentType="application/vnd.openxmlformats-officedocument.themeOverride+xml"/>
  <Override PartName="/ppt/slides/slide1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Layouts/slideLayout1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Default Extension="xml" ContentType="application/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heme/themeOverride4.xml" ContentType="application/vnd.openxmlformats-officedocument.themeOverr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heme/themeOverride2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8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72" r:id="rId10"/>
    <p:sldId id="273" r:id="rId11"/>
    <p:sldId id="271" r:id="rId12"/>
    <p:sldId id="270" r:id="rId13"/>
    <p:sldId id="274" r:id="rId14"/>
    <p:sldId id="275" r:id="rId15"/>
    <p:sldId id="276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348" autoAdjust="0"/>
  </p:normalViewPr>
  <p:slideViewPr>
    <p:cSldViewPr>
      <p:cViewPr varScale="1">
        <p:scale>
          <a:sx n="122" d="100"/>
          <a:sy n="122" d="100"/>
        </p:scale>
        <p:origin x="-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09E572-62CB-4ACD-B172-59780656878B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99D8D4C-8BE7-4141-806E-D0AC7D87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C1272C-9241-4509-9595-60F38EBF4DC1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C3E608-7AD8-409F-A3E5-FCC8317B2DBB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73F01F-4224-4B93-B34E-43DBBE707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0F4F-264E-4112-AEEE-074CBF1BB190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6C842-9AC5-4C1E-A6AF-942603391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AE83F-B85B-4472-884C-4A6D486E9849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D7D6D-F582-4A39-8F05-963AAA700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A8D65-F961-48DD-B4A5-5FEF1FC40366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B25F2-40AE-4805-98F8-D2C70C94F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6FE14-B94F-4DF1-997D-D6219E49BBA3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3E0EF-3CAF-4FD1-B273-F5FDF29F9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C9640-5854-4901-9382-C0DF141A774E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7BC3-06C4-4D7F-A8B0-A64DF6232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24B28-6123-4C98-AE97-F7B9B2BE24C2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19037-4B4A-480D-9715-076B7F66B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111D1-8859-48E1-949A-7BD07758DACF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7832E-BFB0-429A-87F2-68B81F4CD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0039E-C904-465C-BB5A-2676A8993A1D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2DCFD-1AE5-4816-8B48-580CC93F1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40BD3-5DFE-418F-AE57-D2229823473A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1D47-E590-4B1F-94EA-DFCB052A2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4F579BC-CFDA-45A1-AC08-3C451C07417A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F9CD67-17FB-4170-9F71-612631561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BD32BDE-31EC-4FA6-9EAE-A3B1E74C8DED}" type="datetimeFigureOut">
              <a:rPr lang="en-US"/>
              <a:pPr>
                <a:defRPr/>
              </a:pPr>
              <a:t>12/1/09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02E2587-366C-472D-A861-D56AE7F57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4" r:id="rId4"/>
    <p:sldLayoutId id="2147483795" r:id="rId5"/>
    <p:sldLayoutId id="2147483796" r:id="rId6"/>
    <p:sldLayoutId id="2147483790" r:id="rId7"/>
    <p:sldLayoutId id="2147483797" r:id="rId8"/>
    <p:sldLayoutId id="2147483798" r:id="rId9"/>
    <p:sldLayoutId id="2147483789" r:id="rId10"/>
    <p:sldLayoutId id="21474837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pitchFamily="-123" charset="-128"/>
          <a:cs typeface="ＭＳ Ｐゴシック" pitchFamily="-123" charset="-128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pitchFamily="-123" charset="-128"/>
          <a:cs typeface="ＭＳ Ｐゴシック" pitchFamily="-123" charset="-128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pitchFamily="-123" charset="-128"/>
          <a:cs typeface="ＭＳ Ｐゴシック" pitchFamily="-123" charset="-128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pitchFamily="-123" charset="-128"/>
          <a:cs typeface="ＭＳ Ｐゴシック" pitchFamily="-12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pitchFamily="-123" charset="-128"/>
          <a:cs typeface="ＭＳ Ｐゴシック" pitchFamily="-12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pitchFamily="-123" charset="-128"/>
          <a:cs typeface="ＭＳ Ｐゴシック" pitchFamily="-12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-123" charset="2"/>
        <a:buChar char=""/>
        <a:defRPr sz="27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-123" charset="0"/>
        <a:buChar char="◦"/>
        <a:defRPr sz="23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-123" charset="2"/>
        <a:buChar char=""/>
        <a:defRPr sz="21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-123" charset="2"/>
        <a:buChar char=""/>
        <a:defRPr sz="19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-123" charset="2"/>
        <a:buChar char=""/>
        <a:defRPr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001000" cy="1981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Towards A Predictive Level-K Thinking Model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Shengen Zhai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22288" y="268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r>
              <a:rPr lang="en-US" sz="3200" smtClean="0"/>
              <a:t>By combined cognitive requirements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Experiment Results I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4579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7391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r>
              <a:rPr lang="en-US" sz="3200" smtClean="0"/>
              <a:t>Levels in the second-price auction are separable by Bayesian Maturities and Backward Induction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Experiment Results II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5603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95600"/>
            <a:ext cx="393223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895600"/>
            <a:ext cx="4038600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500"/>
          </a:xfrm>
        </p:spPr>
        <p:txBody>
          <a:bodyPr/>
          <a:lstStyle/>
          <a:p>
            <a:r>
              <a:rPr lang="en-US" sz="3200" smtClean="0"/>
              <a:t>Levels in the second-price auction are NOT separable by Strategic Reasoning, and Recursive Depth.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Experiment Results II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6627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971800"/>
            <a:ext cx="3932238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971800"/>
            <a:ext cx="4013200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r>
              <a:rPr lang="en-US" sz="3200" smtClean="0"/>
              <a:t>By combined cognitive requirements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Experiment Results II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7651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812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r>
              <a:rPr lang="en-US" sz="3200" smtClean="0"/>
              <a:t>Levels in the first-price auction are not separable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Experiment Results III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867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0"/>
            <a:ext cx="3733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286000"/>
            <a:ext cx="3733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r>
              <a:rPr lang="en-US" sz="3200" smtClean="0"/>
              <a:t>Levels in the first-price auction are not separable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Experiment Results III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9699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590800"/>
            <a:ext cx="3581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590800"/>
            <a:ext cx="365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r>
              <a:rPr lang="en-US" sz="3200" smtClean="0"/>
              <a:t>Multidimensional Predictive Model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Unlikely to have a univariate cognitive type</a:t>
            </a:r>
          </a:p>
          <a:p>
            <a:pPr lvl="1"/>
            <a:r>
              <a:rPr lang="en-US" smtClean="0"/>
              <a:t>Plausible to have a multidimensional invariant type</a:t>
            </a:r>
          </a:p>
          <a:p>
            <a:pPr lvl="1"/>
            <a:r>
              <a:rPr lang="en-US" smtClean="0"/>
              <a:t>Each dimension is independent and measurable as a combination of cognitive abilities</a:t>
            </a:r>
          </a:p>
          <a:p>
            <a:pPr lvl="1"/>
            <a:r>
              <a:rPr lang="en-US" smtClean="0"/>
              <a:t>Exhibited level=F(related dimensions of type, game)</a:t>
            </a:r>
          </a:p>
          <a:p>
            <a:pPr lvl="1"/>
            <a:r>
              <a:rPr lang="en-US" smtClean="0"/>
              <a:t>Levels of strategic sophistication predictable based on types and the results from the games of the same characteristics and comparable difficulties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The First Hypothesis</a:t>
            </a:r>
            <a:endParaRPr 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Relationship between cognitive abilities and levels will be lost during the learning process.</a:t>
            </a:r>
          </a:p>
          <a:p>
            <a:endParaRPr lang="en-US" sz="3200" smtClean="0"/>
          </a:p>
          <a:p>
            <a:r>
              <a:rPr lang="en-US" sz="3200" smtClean="0"/>
              <a:t>Economic justification: </a:t>
            </a:r>
          </a:p>
          <a:p>
            <a:pPr lvl="1"/>
            <a:r>
              <a:rPr lang="en-US" smtClean="0"/>
              <a:t>Players with less cognitive abilities acquire the knowledge of sophisticated strategies without independently deriving the strategies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Second Hypothesis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L0 strategies are noisy in complicated games</a:t>
            </a:r>
          </a:p>
          <a:p>
            <a:pPr lvl="1"/>
            <a:r>
              <a:rPr lang="en-US" smtClean="0"/>
              <a:t>Economic justification: L0 players do not behave uniformly due to no obvious basic strategy.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Third Hypothesis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32771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352800"/>
            <a:ext cx="6096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L1 are not optimally responding to L0 in complicated games</a:t>
            </a:r>
          </a:p>
          <a:p>
            <a:pPr lvl="1"/>
            <a:r>
              <a:rPr lang="en-US" smtClean="0"/>
              <a:t>Economic justification: in complicated games, L0’s behaviors are ambiguous; it is not possible for L1 develop optimal strategies.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Fourth Hypothesis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33795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505200"/>
            <a:ext cx="6096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Nash Equilibrium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High cognitive requirements</a:t>
            </a:r>
          </a:p>
          <a:p>
            <a:pPr lvl="1"/>
            <a:r>
              <a:rPr lang="en-US" smtClean="0"/>
              <a:t>Weakness: it states neither how people do behave nor how they should behave in an absolute sense, but how they could behave in the perfect world to remain the status stable.</a:t>
            </a:r>
          </a:p>
          <a:p>
            <a:pPr lvl="1"/>
            <a:endParaRPr lang="en-US" smtClean="0"/>
          </a:p>
          <a:p>
            <a:r>
              <a:rPr lang="en-US" sz="3200" smtClean="0"/>
              <a:t>Conclusion: Narrative Models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Traditional Game Theory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1"/>
          </p:nvPr>
        </p:nvSpPr>
        <p:spPr>
          <a:xfrm>
            <a:off x="533400" y="1481138"/>
            <a:ext cx="8153400" cy="4525962"/>
          </a:xfrm>
        </p:spPr>
        <p:txBody>
          <a:bodyPr/>
          <a:lstStyle/>
          <a:p>
            <a:r>
              <a:rPr lang="en-US" sz="3200" smtClean="0"/>
              <a:t>Level-K thinking model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Players have different levels of strategic sophistication hence behave heterogeneously</a:t>
            </a:r>
          </a:p>
          <a:p>
            <a:pPr lvl="1"/>
            <a:r>
              <a:rPr lang="en-US" smtClean="0"/>
              <a:t>L0 players; L1 players; Lk players; use simplified models that avoid the complexity of equilibrium</a:t>
            </a:r>
          </a:p>
          <a:p>
            <a:pPr lvl="1"/>
            <a:r>
              <a:rPr lang="en-US" smtClean="0"/>
              <a:t>Example: Nagel’s “guess the half of average” game</a:t>
            </a:r>
          </a:p>
          <a:p>
            <a:endParaRPr lang="en-US" smtClean="0"/>
          </a:p>
          <a:p>
            <a:pPr>
              <a:buFont typeface="Wingdings 3" pitchFamily="-123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Behavioral Game Theory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Level-K Auction Model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Extend Level-K Model into complicated games</a:t>
            </a:r>
          </a:p>
          <a:p>
            <a:pPr lvl="1"/>
            <a:r>
              <a:rPr lang="en-US" smtClean="0"/>
              <a:t>truthful L0 bidder; random L0 bidder</a:t>
            </a:r>
          </a:p>
          <a:p>
            <a:pPr lvl="1"/>
            <a:r>
              <a:rPr lang="en-US" smtClean="0"/>
              <a:t>“truthful L1 bidder”, “truthful L2 bidder” … ; “random L1 bidder”, “random L2 bidder” …</a:t>
            </a:r>
          </a:p>
          <a:p>
            <a:pPr lvl="1"/>
            <a:r>
              <a:rPr lang="en-US" smtClean="0"/>
              <a:t>Main result is to determine the amount of variance in players’ behavior that could explained by the model</a:t>
            </a:r>
          </a:p>
          <a:p>
            <a:pPr lvl="1"/>
            <a:endParaRPr lang="en-US" smtClean="0"/>
          </a:p>
          <a:p>
            <a:r>
              <a:rPr lang="en-US" sz="3200" smtClean="0"/>
              <a:t>Conclusion: Descriptive Models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Behavioral Game Theory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>
                <a:ea typeface="+mn-ea"/>
                <a:cs typeface="+mn-cs"/>
              </a:rPr>
              <a:t>Limitation of Level-K Thinking Model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ea typeface="+mn-ea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Poor transferability of players’ levels across different games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ea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>
                <a:ea typeface="+mn-ea"/>
                <a:cs typeface="+mn-cs"/>
              </a:rPr>
              <a:t>Predictive Level-K Thinking Model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ea typeface="+mn-ea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Invariant type underlying every player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Measurable as a combination of cognitive abilities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Exhibited level=f (type, game)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Levels of strategic sophistication predictable based on types and the results from comparable games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2800" dirty="0" smtClean="0">
              <a:ea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3200" dirty="0" smtClean="0">
              <a:ea typeface="+mn-ea"/>
              <a:cs typeface="+mn-cs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3200" dirty="0" smtClean="0"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Possible Future Game Theory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r>
              <a:rPr lang="en-US" sz="3200" smtClean="0"/>
              <a:t>Main goal</a:t>
            </a:r>
          </a:p>
          <a:p>
            <a:pPr lvl="1"/>
            <a:r>
              <a:rPr lang="en-US" smtClean="0"/>
              <a:t>To determine cognitive requirements for each strategy level in different auction mechanisms</a:t>
            </a:r>
          </a:p>
          <a:p>
            <a:pPr lvl="1"/>
            <a:r>
              <a:rPr lang="en-US" smtClean="0"/>
              <a:t>To test the transferability of the cognitive requirements among different auction mechanisms</a:t>
            </a:r>
          </a:p>
          <a:p>
            <a:pPr lvl="1"/>
            <a:endParaRPr lang="en-US" smtClean="0"/>
          </a:p>
          <a:p>
            <a:r>
              <a:rPr lang="en-US" sz="3200" smtClean="0"/>
              <a:t>Additional goal</a:t>
            </a:r>
          </a:p>
          <a:p>
            <a:pPr lvl="1"/>
            <a:r>
              <a:rPr lang="en-US" smtClean="0"/>
              <a:t>To examine L-0 assumption in Level-K auction model</a:t>
            </a:r>
          </a:p>
          <a:p>
            <a:pPr lvl="1"/>
            <a:r>
              <a:rPr lang="en-US" smtClean="0"/>
              <a:t>To examine the assumption of the best responses among adjacent levels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Experiment Goals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641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>
                <a:ea typeface="+mn-ea"/>
                <a:cs typeface="+mn-cs"/>
              </a:rPr>
              <a:t>Cognitive Measures: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ea typeface="+mn-ea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Bayesian Maturities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Backward Induction Abilities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Strategic Reasoning Abilities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Recursive Reasoning Depths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3200" dirty="0" smtClean="0">
              <a:ea typeface="+mn-ea"/>
              <a:cs typeface="+mn-cs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>
                <a:ea typeface="+mn-ea"/>
                <a:cs typeface="+mn-cs"/>
              </a:rPr>
              <a:t>Auction Mechanisms: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ea typeface="+mn-ea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First-Price Auction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Second-Price Auction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All-Pay Auction</a:t>
            </a:r>
            <a:endParaRPr lang="en-US" dirty="0">
              <a:ea typeface="+mn-e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Experiment Implementation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r>
              <a:rPr lang="en-US" sz="3200" smtClean="0"/>
              <a:t>Levels in the all-pay auction are separable by Strategic Reasoning, and Recursive Depth.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Experiment Results I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2531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956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8956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r>
              <a:rPr lang="en-US" sz="3200" smtClean="0"/>
              <a:t>Levels in the all-pay auction are not separable by Bayesian Maturities and Backward Induction.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Experiment Results I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3555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956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8956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455</Words>
  <Application>Microsoft Office PowerPoint</Application>
  <PresentationFormat>On-screen Show (4:3)</PresentationFormat>
  <Paragraphs>74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Lucida Sans Unicode</vt:lpstr>
      <vt:lpstr>ＭＳ Ｐゴシック</vt:lpstr>
      <vt:lpstr>Arial</vt:lpstr>
      <vt:lpstr>Wingdings 3</vt:lpstr>
      <vt:lpstr>Verdana</vt:lpstr>
      <vt:lpstr>Wingdings 2</vt:lpstr>
      <vt:lpstr>Calibri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Evidence on Level-K Thinking Model</dc:title>
  <dc:creator>Shengen Zhai</dc:creator>
  <cp:lastModifiedBy>PHM LIS</cp:lastModifiedBy>
  <cp:revision>26</cp:revision>
  <dcterms:created xsi:type="dcterms:W3CDTF">2009-11-29T19:16:21Z</dcterms:created>
  <dcterms:modified xsi:type="dcterms:W3CDTF">2009-12-01T13:34:47Z</dcterms:modified>
</cp:coreProperties>
</file>