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3.xml" ContentType="application/vnd.openxmlformats-officedocument.presentationml.notesSlide+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72" r:id="rId1"/>
  </p:sldMasterIdLst>
  <p:notesMasterIdLst>
    <p:notesMasterId r:id="rId12"/>
  </p:notesMasterIdLst>
  <p:handoutMasterIdLst>
    <p:handoutMasterId r:id="rId13"/>
  </p:handoutMasterIdLst>
  <p:sldIdLst>
    <p:sldId id="256" r:id="rId2"/>
    <p:sldId id="265" r:id="rId3"/>
    <p:sldId id="264" r:id="rId4"/>
    <p:sldId id="263" r:id="rId5"/>
    <p:sldId id="261" r:id="rId6"/>
    <p:sldId id="262" r:id="rId7"/>
    <p:sldId id="268" r:id="rId8"/>
    <p:sldId id="267" r:id="rId9"/>
    <p:sldId id="266" r:id="rId10"/>
    <p:sldId id="269" r:id="rId1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37" autoAdjust="0"/>
    <p:restoredTop sz="94889" autoAdjust="0"/>
  </p:normalViewPr>
  <p:slideViewPr>
    <p:cSldViewPr snapToObjects="1">
      <p:cViewPr varScale="1">
        <p:scale>
          <a:sx n="98" d="100"/>
          <a:sy n="98" d="100"/>
        </p:scale>
        <p:origin x="-6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handoutMaster" Target="handoutMasters/handout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41502A75-9787-4FA6-8D9F-F1809CEDCBF1}" type="datetimeFigureOut">
              <a:rPr lang="en-US" smtClean="0"/>
              <a:pPr/>
              <a:t>12/1/09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BAE9E98-9D61-47B7-B7D0-C199132D4BA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A2106A6-A6DE-4791-982A-33C7D881FDC8}" type="datetimeFigureOut">
              <a:rPr lang="en-US" smtClean="0"/>
              <a:pPr/>
              <a:t>12/1/09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A816AAD-7282-46B3-BBFF-33F5A59B0F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16AAD-7282-46B3-BBFF-33F5A59B0FA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issuesPeoples</a:t>
            </a:r>
            <a:r>
              <a:rPr lang="en-US" dirty="0" smtClean="0"/>
              <a:t> perceptions of risks in environmental issues, the effect of ambiguity within the field of climate change, and discount rates for the environment</a:t>
            </a:r>
          </a:p>
          <a:p>
            <a:endParaRPr lang="en-US" dirty="0"/>
          </a:p>
        </p:txBody>
      </p:sp>
      <p:sp>
        <p:nvSpPr>
          <p:cNvPr id="4" name="Slide Number Placeholder 3"/>
          <p:cNvSpPr>
            <a:spLocks noGrp="1"/>
          </p:cNvSpPr>
          <p:nvPr>
            <p:ph type="sldNum" sz="quarter" idx="10"/>
          </p:nvPr>
        </p:nvSpPr>
        <p:spPr/>
        <p:txBody>
          <a:bodyPr/>
          <a:lstStyle/>
          <a:p>
            <a:fld id="{7A816AAD-7282-46B3-BBFF-33F5A59B0FA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err="1" smtClean="0">
                <a:solidFill>
                  <a:schemeClr val="tx1"/>
                </a:solidFill>
                <a:latin typeface="+mn-lt"/>
                <a:ea typeface="+mn-ea"/>
                <a:cs typeface="+mn-cs"/>
              </a:rPr>
              <a:t>onsiderable</a:t>
            </a:r>
            <a:r>
              <a:rPr lang="en-US" sz="1200" kern="1200" dirty="0" smtClean="0">
                <a:solidFill>
                  <a:schemeClr val="tx1"/>
                </a:solidFill>
                <a:latin typeface="+mn-lt"/>
                <a:ea typeface="+mn-ea"/>
                <a:cs typeface="+mn-cs"/>
              </a:rPr>
              <a:t> progress in the economic theory of ambiguity and ambiguity aversion, involving decisions where the decision maker does not know, or is uncertain about, the probabilities attached to various potential outcomes. This is an appropriate characterization of the current understanding of many facets of climate change science: the uncertainty is pervasive and profound, with many unknowns, and “unknown unknowns,” that cannot be characterized in terms of a conventional probability distribution. The conference explores the application of developments in the economic theory of ambiguity to climate change policy, including both mitigation policy (the reduction of greenhouse gas emissions) and adaptation policy (coping with the consequences of climate change)</a:t>
            </a:r>
            <a:endParaRPr lang="en-US" dirty="0"/>
          </a:p>
        </p:txBody>
      </p:sp>
      <p:sp>
        <p:nvSpPr>
          <p:cNvPr id="4" name="Slide Number Placeholder 3"/>
          <p:cNvSpPr>
            <a:spLocks noGrp="1"/>
          </p:cNvSpPr>
          <p:nvPr>
            <p:ph type="sldNum" sz="quarter" idx="10"/>
          </p:nvPr>
        </p:nvSpPr>
        <p:spPr/>
        <p:txBody>
          <a:bodyPr/>
          <a:lstStyle/>
          <a:p>
            <a:fld id="{7A816AAD-7282-46B3-BBFF-33F5A59B0FA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50C05CD7-C782-4CEC-A6B3-8295C97C26A5}" type="datetimeFigureOut">
              <a:rPr lang="en-US"/>
              <a:pPr>
                <a:defRPr/>
              </a:pPr>
              <a:t>12/1/09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C407421-61DC-4467-9FE3-63E78F2F4F8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2" name="Title 1"/>
          <p:cNvSpPr>
            <a:spLocks noGrp="1"/>
          </p:cNvSpPr>
          <p:nvPr>
            <p:ph type="title"/>
          </p:nvPr>
        </p:nvSpPr>
        <p:spPr>
          <a:xfrm>
            <a:off x="632011" y="4329953"/>
            <a:ext cx="7907151" cy="927847"/>
          </a:xfrm>
        </p:spPr>
        <p:txBody>
          <a:bodyPr anchor="b">
            <a:noAutofit/>
          </a:bodyPr>
          <a:lstStyle>
            <a:lvl1pPr algn="l">
              <a:defRPr sz="3600"/>
            </a:lvl1pPr>
          </a:lstStyle>
          <a:p>
            <a:r>
              <a:rPr lang="en-US" smtClean="0"/>
              <a:t>Click to edit Master title style</a:t>
            </a:r>
            <a:endParaRP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6" name="Date Placeholder 3"/>
          <p:cNvSpPr>
            <a:spLocks noGrp="1"/>
          </p:cNvSpPr>
          <p:nvPr>
            <p:ph type="dt" sz="half" idx="15"/>
          </p:nvPr>
        </p:nvSpPr>
        <p:spPr/>
        <p:txBody>
          <a:bodyPr/>
          <a:lstStyle>
            <a:lvl1pPr>
              <a:defRPr/>
            </a:lvl1pPr>
          </a:lstStyle>
          <a:p>
            <a:pPr>
              <a:defRPr/>
            </a:pPr>
            <a:fld id="{A1DB0719-7050-4C31-AA3A-09137590C51B}" type="datetimeFigureOut">
              <a:rPr lang="en-US"/>
              <a:pPr>
                <a:defRPr/>
              </a:pPr>
              <a:t>12/1/09</a:t>
            </a:fld>
            <a:endParaRPr lang="en-US" dirty="0"/>
          </a:p>
        </p:txBody>
      </p:sp>
      <p:sp>
        <p:nvSpPr>
          <p:cNvPr id="10" name="Footer Placeholder 4"/>
          <p:cNvSpPr>
            <a:spLocks noGrp="1"/>
          </p:cNvSpPr>
          <p:nvPr>
            <p:ph type="ftr" sz="quarter" idx="16"/>
          </p:nvPr>
        </p:nvSpPr>
        <p:spPr/>
        <p:txBody>
          <a:bodyPr/>
          <a:lstStyle>
            <a:lvl1pPr>
              <a:defRPr/>
            </a:lvl1pPr>
          </a:lstStyle>
          <a:p>
            <a:pPr>
              <a:defRPr/>
            </a:pPr>
            <a:endParaRPr lang="en-US" dirty="0"/>
          </a:p>
        </p:txBody>
      </p:sp>
      <p:sp>
        <p:nvSpPr>
          <p:cNvPr id="11" name="Slide Number Placeholder 5"/>
          <p:cNvSpPr>
            <a:spLocks noGrp="1"/>
          </p:cNvSpPr>
          <p:nvPr>
            <p:ph type="sldNum" sz="quarter" idx="17"/>
          </p:nvPr>
        </p:nvSpPr>
        <p:spPr/>
        <p:txBody>
          <a:bodyPr/>
          <a:lstStyle>
            <a:lvl1pPr>
              <a:defRPr/>
            </a:lvl1pPr>
          </a:lstStyle>
          <a:p>
            <a:pPr>
              <a:defRPr/>
            </a:pPr>
            <a:fld id="{13FA0A76-BF6C-490A-A52D-DC212CB7711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6CF92983-262E-4902-810B-FE5E93D94062}" type="datetimeFigureOut">
              <a:rPr lang="en-US"/>
              <a:pPr>
                <a:defRPr/>
              </a:pPr>
              <a:t>12/1/09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D97E81-F425-4CB4-9064-BA6AB0A9A3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pPr>
              <a:defRPr/>
            </a:pPr>
            <a:fld id="{5FB4C51B-AA13-4894-A7C4-F20653F370A1}" type="datetimeFigureOut">
              <a:rPr lang="en-US"/>
              <a:pPr>
                <a:defRPr/>
              </a:pPr>
              <a:t>12/1/09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F26291-B165-4293-995E-E1D2AC742EE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pPr>
              <a:defRPr/>
            </a:pPr>
            <a:fld id="{FD351A0E-1BE2-4AA8-BD73-AD03AE2DFF83}" type="datetimeFigureOut">
              <a:rPr lang="en-US"/>
              <a:pPr>
                <a:defRPr/>
              </a:pPr>
              <a:t>12/1/09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C961BB-6B80-4B38-8D1F-0CCD4B8382D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7" name="Rectangle 11"/>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8" name="Rectangle 10"/>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9" name="Rectangle 12"/>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0" name="Rectangle 13"/>
          <p:cNvSpPr/>
          <p:nvPr/>
        </p:nvSpPr>
        <p:spPr>
          <a:xfrm flipH="1">
            <a:off x="4573588" y="1693863"/>
            <a:ext cx="19050" cy="4389437"/>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6"/>
          <p:cNvSpPr>
            <a:spLocks noGrp="1"/>
          </p:cNvSpPr>
          <p:nvPr>
            <p:ph type="dt" sz="half" idx="10"/>
          </p:nvPr>
        </p:nvSpPr>
        <p:spPr/>
        <p:txBody>
          <a:bodyPr/>
          <a:lstStyle>
            <a:lvl1pPr>
              <a:defRPr/>
            </a:lvl1pPr>
          </a:lstStyle>
          <a:p>
            <a:pPr>
              <a:defRPr/>
            </a:pPr>
            <a:fld id="{BE0F59BC-AAC2-4AED-B58D-42FDB0F57C81}" type="datetimeFigureOut">
              <a:rPr lang="en-US"/>
              <a:pPr>
                <a:defRPr/>
              </a:pPr>
              <a:t>12/1/09</a:t>
            </a:fld>
            <a:endParaRPr lang="en-US" dirty="0"/>
          </a:p>
        </p:txBody>
      </p:sp>
      <p:sp>
        <p:nvSpPr>
          <p:cNvPr id="12" name="Footer Placeholder 7"/>
          <p:cNvSpPr>
            <a:spLocks noGrp="1"/>
          </p:cNvSpPr>
          <p:nvPr>
            <p:ph type="ftr" sz="quarter" idx="11"/>
          </p:nvPr>
        </p:nvSpPr>
        <p:spPr/>
        <p:txBody>
          <a:bodyPr/>
          <a:lstStyle>
            <a:lvl1pPr>
              <a:defRPr/>
            </a:lvl1pPr>
          </a:lstStyle>
          <a:p>
            <a:pPr>
              <a:defRPr/>
            </a:pPr>
            <a:endParaRPr lang="en-US" dirty="0"/>
          </a:p>
        </p:txBody>
      </p:sp>
      <p:sp>
        <p:nvSpPr>
          <p:cNvPr id="13" name="Slide Number Placeholder 8"/>
          <p:cNvSpPr>
            <a:spLocks noGrp="1"/>
          </p:cNvSpPr>
          <p:nvPr>
            <p:ph type="sldNum" sz="quarter" idx="12"/>
          </p:nvPr>
        </p:nvSpPr>
        <p:spPr/>
        <p:txBody>
          <a:bodyPr/>
          <a:lstStyle>
            <a:lvl1pPr>
              <a:defRPr/>
            </a:lvl1pPr>
          </a:lstStyle>
          <a:p>
            <a:pPr>
              <a:defRPr/>
            </a:pPr>
            <a:fld id="{09C3AE60-26BC-4D66-8C3A-5544A5103BA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A04E20E3-0C9C-4C71-8D6F-8B45F40D6E6A}" type="datetimeFigureOut">
              <a:rPr lang="en-US"/>
              <a:pPr>
                <a:defRPr/>
              </a:pPr>
              <a:t>12/1/09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975F73E-3949-405A-9DFC-CAC184E66E9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4BF964-9EB6-41F8-886A-BBC9327818C9}" type="datetimeFigureOut">
              <a:rPr lang="en-US"/>
              <a:pPr>
                <a:defRPr/>
              </a:pPr>
              <a:t>12/1/09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40BB5FC-77A7-459E-9123-53937918A5A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60328A-B3CA-4B00-B56F-D18435D29650}" type="datetimeFigureOut">
              <a:rPr lang="en-US"/>
              <a:pPr>
                <a:defRPr/>
              </a:pPr>
              <a:t>12/1/09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073988-450F-4DB4-A39E-269AB1D7166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09D315-30CE-4E99-A98E-F070A0479024}" type="datetimeFigureOut">
              <a:rPr lang="en-US"/>
              <a:pPr>
                <a:defRPr/>
              </a:pPr>
              <a:t>12/1/09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25D9D0C-D272-43CC-897D-C3ADEAAAC5B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oAutofit/>
          </a:bodyPr>
          <a:lstStyle>
            <a:lvl1pPr algn="l">
              <a:defRPr sz="3600"/>
            </a:lvl1pPr>
          </a:lstStyle>
          <a:p>
            <a:r>
              <a:rPr lang="en-US" smtClean="0"/>
              <a:t>Click to edit Master title style</a:t>
            </a:r>
            <a:endParaRPr/>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5" name="Date Placeholder 3"/>
          <p:cNvSpPr>
            <a:spLocks noGrp="1"/>
          </p:cNvSpPr>
          <p:nvPr>
            <p:ph type="dt" sz="half" idx="14"/>
          </p:nvPr>
        </p:nvSpPr>
        <p:spPr/>
        <p:txBody>
          <a:bodyPr/>
          <a:lstStyle>
            <a:lvl1pPr>
              <a:defRPr/>
            </a:lvl1pPr>
          </a:lstStyle>
          <a:p>
            <a:pPr>
              <a:defRPr/>
            </a:pPr>
            <a:fld id="{FC564E57-8238-4D9B-A2D6-E951FABB1457}" type="datetimeFigureOut">
              <a:rPr lang="en-US"/>
              <a:pPr>
                <a:defRPr/>
              </a:pPr>
              <a:t>12/1/09</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9" name="Slide Number Placeholder 5"/>
          <p:cNvSpPr>
            <a:spLocks noGrp="1"/>
          </p:cNvSpPr>
          <p:nvPr>
            <p:ph type="sldNum" sz="quarter" idx="16"/>
          </p:nvPr>
        </p:nvSpPr>
        <p:spPr/>
        <p:txBody>
          <a:bodyPr/>
          <a:lstStyle>
            <a:lvl1pPr>
              <a:defRPr/>
            </a:lvl1pPr>
          </a:lstStyle>
          <a:p>
            <a:pPr>
              <a:defRPr/>
            </a:pPr>
            <a:fld id="{49410FF5-F16B-4C13-9608-D2E949BA1D2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12775" y="582613"/>
            <a:ext cx="7918450" cy="788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89013" y="2044700"/>
            <a:ext cx="7165975" cy="4081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75388"/>
            <a:ext cx="1600200" cy="365125"/>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cs typeface="+mn-cs"/>
              </a:defRPr>
            </a:lvl1pPr>
          </a:lstStyle>
          <a:p>
            <a:pPr>
              <a:defRPr/>
            </a:pPr>
            <a:fld id="{657EBE7E-F13C-4FC9-AA84-432D68CBE7F2}" type="datetimeFigureOut">
              <a:rPr lang="en-US"/>
              <a:pPr>
                <a:defRPr/>
              </a:pPr>
              <a:t>12/1/09</a:t>
            </a:fld>
            <a:endParaRPr lang="en-US" dirty="0"/>
          </a:p>
        </p:txBody>
      </p:sp>
      <p:sp>
        <p:nvSpPr>
          <p:cNvPr id="5" name="Footer Placeholder 4"/>
          <p:cNvSpPr>
            <a:spLocks noGrp="1"/>
          </p:cNvSpPr>
          <p:nvPr>
            <p:ph type="ftr" sz="quarter" idx="3"/>
          </p:nvPr>
        </p:nvSpPr>
        <p:spPr>
          <a:xfrm>
            <a:off x="2205038" y="6275388"/>
            <a:ext cx="5643562" cy="365125"/>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077200" y="6275388"/>
            <a:ext cx="609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2"/>
                </a:solidFill>
                <a:latin typeface="+mn-lt"/>
                <a:cs typeface="+mn-cs"/>
              </a:defRPr>
            </a:lvl1pPr>
          </a:lstStyle>
          <a:p>
            <a:pPr>
              <a:defRPr/>
            </a:pPr>
            <a:fld id="{F5A9C8EC-4CBD-48A1-9500-F4862F4B15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5" r:id="rId3"/>
    <p:sldLayoutId id="2147483788" r:id="rId4"/>
    <p:sldLayoutId id="2147483784" r:id="rId5"/>
    <p:sldLayoutId id="2147483783" r:id="rId6"/>
    <p:sldLayoutId id="2147483782" r:id="rId7"/>
    <p:sldLayoutId id="2147483781" r:id="rId8"/>
    <p:sldLayoutId id="2147483780" r:id="rId9"/>
    <p:sldLayoutId id="2147483779" r:id="rId10"/>
    <p:sldLayoutId id="2147483778" r:id="rId11"/>
    <p:sldLayoutId id="2147483777" r:id="rId12"/>
  </p:sldLayoutIdLst>
  <p:txStyles>
    <p:titleStyle>
      <a:lvl1pPr algn="ctr" rtl="0" eaLnBrk="0" fontAlgn="base" hangingPunct="0">
        <a:spcBef>
          <a:spcPct val="0"/>
        </a:spcBef>
        <a:spcAft>
          <a:spcPct val="0"/>
        </a:spcAft>
        <a:defRPr sz="4200" kern="1200">
          <a:solidFill>
            <a:schemeClr val="accent1"/>
          </a:solidFill>
          <a:latin typeface="+mj-lt"/>
          <a:ea typeface="+mj-ea"/>
          <a:cs typeface="+mj-cs"/>
        </a:defRPr>
      </a:lvl1pPr>
      <a:lvl2pPr algn="ctr" rtl="0" eaLnBrk="0" fontAlgn="base" hangingPunct="0">
        <a:spcBef>
          <a:spcPct val="0"/>
        </a:spcBef>
        <a:spcAft>
          <a:spcPct val="0"/>
        </a:spcAft>
        <a:defRPr sz="4200">
          <a:solidFill>
            <a:schemeClr val="accent1"/>
          </a:solidFill>
          <a:latin typeface="Century Gothic" pitchFamily="34" charset="0"/>
        </a:defRPr>
      </a:lvl2pPr>
      <a:lvl3pPr algn="ctr" rtl="0" eaLnBrk="0" fontAlgn="base" hangingPunct="0">
        <a:spcBef>
          <a:spcPct val="0"/>
        </a:spcBef>
        <a:spcAft>
          <a:spcPct val="0"/>
        </a:spcAft>
        <a:defRPr sz="4200">
          <a:solidFill>
            <a:schemeClr val="accent1"/>
          </a:solidFill>
          <a:latin typeface="Century Gothic" pitchFamily="34" charset="0"/>
        </a:defRPr>
      </a:lvl3pPr>
      <a:lvl4pPr algn="ctr" rtl="0" eaLnBrk="0" fontAlgn="base" hangingPunct="0">
        <a:spcBef>
          <a:spcPct val="0"/>
        </a:spcBef>
        <a:spcAft>
          <a:spcPct val="0"/>
        </a:spcAft>
        <a:defRPr sz="4200">
          <a:solidFill>
            <a:schemeClr val="accent1"/>
          </a:solidFill>
          <a:latin typeface="Century Gothic" pitchFamily="34" charset="0"/>
        </a:defRPr>
      </a:lvl4pPr>
      <a:lvl5pPr algn="ctr" rtl="0" eaLnBrk="0" fontAlgn="base" hangingPunct="0">
        <a:spcBef>
          <a:spcPct val="0"/>
        </a:spcBef>
        <a:spcAft>
          <a:spcPct val="0"/>
        </a:spcAft>
        <a:defRPr sz="4200">
          <a:solidFill>
            <a:schemeClr val="accent1"/>
          </a:solidFill>
          <a:latin typeface="Century Gothic" pitchFamily="34" charset="0"/>
        </a:defRPr>
      </a:lvl5pPr>
      <a:lvl6pPr marL="457200" algn="ctr" rtl="0" fontAlgn="base">
        <a:spcBef>
          <a:spcPct val="0"/>
        </a:spcBef>
        <a:spcAft>
          <a:spcPct val="0"/>
        </a:spcAft>
        <a:defRPr sz="4200">
          <a:solidFill>
            <a:schemeClr val="accent1"/>
          </a:solidFill>
          <a:latin typeface="Century Gothic" pitchFamily="34" charset="0"/>
        </a:defRPr>
      </a:lvl6pPr>
      <a:lvl7pPr marL="914400" algn="ctr" rtl="0" fontAlgn="base">
        <a:spcBef>
          <a:spcPct val="0"/>
        </a:spcBef>
        <a:spcAft>
          <a:spcPct val="0"/>
        </a:spcAft>
        <a:defRPr sz="4200">
          <a:solidFill>
            <a:schemeClr val="accent1"/>
          </a:solidFill>
          <a:latin typeface="Century Gothic" pitchFamily="34" charset="0"/>
        </a:defRPr>
      </a:lvl7pPr>
      <a:lvl8pPr marL="1371600" algn="ctr" rtl="0" fontAlgn="base">
        <a:spcBef>
          <a:spcPct val="0"/>
        </a:spcBef>
        <a:spcAft>
          <a:spcPct val="0"/>
        </a:spcAft>
        <a:defRPr sz="4200">
          <a:solidFill>
            <a:schemeClr val="accent1"/>
          </a:solidFill>
          <a:latin typeface="Century Gothic" pitchFamily="34" charset="0"/>
        </a:defRPr>
      </a:lvl8pPr>
      <a:lvl9pPr marL="1828800" algn="ctr" rtl="0" fontAlgn="base">
        <a:spcBef>
          <a:spcPct val="0"/>
        </a:spcBef>
        <a:spcAft>
          <a:spcPct val="0"/>
        </a:spcAft>
        <a:defRPr sz="4200">
          <a:solidFill>
            <a:schemeClr val="accent1"/>
          </a:solidFill>
          <a:latin typeface="Century Gothic" pitchFamily="34" charset="0"/>
        </a:defRPr>
      </a:lvl9pPr>
    </p:titleStyle>
    <p:bodyStyle>
      <a:lvl1pPr marL="342900" indent="-342900" algn="l" rtl="0" eaLnBrk="0" fontAlgn="base" hangingPunct="0">
        <a:spcBef>
          <a:spcPct val="20000"/>
        </a:spcBef>
        <a:spcAft>
          <a:spcPct val="0"/>
        </a:spcAft>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rtl="0" eaLnBrk="0" fontAlgn="base" hangingPunct="0">
        <a:spcBef>
          <a:spcPct val="20000"/>
        </a:spcBef>
        <a:spcAft>
          <a:spcPct val="0"/>
        </a:spcAft>
        <a:buClr>
          <a:srgbClr val="BBC2D1"/>
        </a:buClr>
        <a:buSzPct val="90000"/>
        <a:buFont typeface="Wingdings 2" pitchFamily="18" charset="2"/>
        <a:buChar char="Ü"/>
        <a:defRPr sz="2000" kern="1200">
          <a:solidFill>
            <a:schemeClr val="tx1"/>
          </a:solidFill>
          <a:latin typeface="+mn-lt"/>
          <a:ea typeface="+mn-ea"/>
          <a:cs typeface="+mn-cs"/>
        </a:defRPr>
      </a:lvl2pPr>
      <a:lvl3pPr marL="1035050" indent="-349250" algn="l" rtl="0" eaLnBrk="0" fontAlgn="base" hangingPunct="0">
        <a:spcBef>
          <a:spcPct val="20000"/>
        </a:spcBef>
        <a:spcAft>
          <a:spcPct val="0"/>
        </a:spcAft>
        <a:buClr>
          <a:schemeClr val="bg2"/>
        </a:buClr>
        <a:buSzPct val="90000"/>
        <a:buFont typeface="Wingdings 2" pitchFamily="18" charset="2"/>
        <a:buChar char="Ü"/>
        <a:defRPr kern="1200">
          <a:solidFill>
            <a:schemeClr val="tx1"/>
          </a:solidFill>
          <a:latin typeface="+mn-lt"/>
          <a:ea typeface="+mn-ea"/>
          <a:cs typeface="+mn-cs"/>
        </a:defRPr>
      </a:lvl3pPr>
      <a:lvl4pPr marL="1371600" indent="-336550" algn="l" rtl="0" eaLnBrk="0" fontAlgn="base" hangingPunct="0">
        <a:spcBef>
          <a:spcPct val="20000"/>
        </a:spcBef>
        <a:spcAft>
          <a:spcPct val="0"/>
        </a:spcAft>
        <a:buClr>
          <a:srgbClr val="BBC2D1"/>
        </a:buClr>
        <a:buSzPct val="90000"/>
        <a:buFont typeface="Wingdings 2" pitchFamily="18" charset="2"/>
        <a:buChar char="Ü"/>
        <a:defRPr kern="1200">
          <a:solidFill>
            <a:schemeClr val="tx1"/>
          </a:solidFill>
          <a:latin typeface="+mn-lt"/>
          <a:ea typeface="+mn-ea"/>
          <a:cs typeface="+mn-cs"/>
        </a:defRPr>
      </a:lvl4pPr>
      <a:lvl5pPr marL="1720850" indent="-349250" algn="l" rtl="0" eaLnBrk="0" fontAlgn="base" hangingPunct="0">
        <a:spcBef>
          <a:spcPct val="20000"/>
        </a:spcBef>
        <a:spcAft>
          <a:spcPct val="0"/>
        </a:spcAft>
        <a:buClr>
          <a:schemeClr val="bg2"/>
        </a:buClr>
        <a:buSzPct val="90000"/>
        <a:buFont typeface="Wingdings 2" pitchFamily="18" charset="2"/>
        <a:buChar char="Ü"/>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4.png"/><Relationship Id="rId5"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ubtitle 2"/>
          <p:cNvSpPr>
            <a:spLocks noGrp="1"/>
          </p:cNvSpPr>
          <p:nvPr>
            <p:ph type="subTitle" idx="4294967295"/>
          </p:nvPr>
        </p:nvSpPr>
        <p:spPr>
          <a:xfrm>
            <a:off x="428625" y="1544638"/>
            <a:ext cx="8410575" cy="1752600"/>
          </a:xfrm>
        </p:spPr>
        <p:txBody>
          <a:bodyPr anchor="b"/>
          <a:lstStyle/>
          <a:p>
            <a:pPr marL="0" indent="0" eaLnBrk="1" hangingPunct="1">
              <a:buFont typeface="Wingdings 2" pitchFamily="18" charset="2"/>
              <a:buNone/>
            </a:pPr>
            <a:r>
              <a:rPr lang="en-US" sz="5200" dirty="0" smtClean="0">
                <a:solidFill>
                  <a:schemeClr val="accent1"/>
                </a:solidFill>
              </a:rPr>
              <a:t>Uncovering the </a:t>
            </a:r>
            <a:r>
              <a:rPr lang="en-US" sz="5200" dirty="0" smtClean="0">
                <a:solidFill>
                  <a:srgbClr val="008000"/>
                </a:solidFill>
              </a:rPr>
              <a:t>Green</a:t>
            </a:r>
            <a:r>
              <a:rPr lang="en-US" sz="5200" dirty="0" smtClean="0">
                <a:solidFill>
                  <a:schemeClr val="accent1"/>
                </a:solidFill>
              </a:rPr>
              <a:t> Mind</a:t>
            </a:r>
          </a:p>
          <a:p>
            <a:pPr marL="0" indent="0" eaLnBrk="1" hangingPunct="1">
              <a:buFont typeface="Wingdings 2" pitchFamily="18" charset="2"/>
              <a:buNone/>
            </a:pPr>
            <a:endParaRPr lang="en-US" sz="4400" dirty="0" smtClean="0">
              <a:solidFill>
                <a:schemeClr val="accent1"/>
              </a:solidFill>
            </a:endParaRPr>
          </a:p>
        </p:txBody>
      </p:sp>
      <p:sp>
        <p:nvSpPr>
          <p:cNvPr id="4" name="TextBox 3"/>
          <p:cNvSpPr txBox="1"/>
          <p:nvPr/>
        </p:nvSpPr>
        <p:spPr>
          <a:xfrm>
            <a:off x="5562600" y="5671066"/>
            <a:ext cx="3276600" cy="523220"/>
          </a:xfrm>
          <a:prstGeom prst="rect">
            <a:avLst/>
          </a:prstGeom>
          <a:noFill/>
          <a:effectLst>
            <a:outerShdw blurRad="50800" dist="38100" dir="2700000" algn="br">
              <a:srgbClr val="008000">
                <a:alpha val="43000"/>
              </a:srgbClr>
            </a:outerShdw>
          </a:effectLst>
        </p:spPr>
        <p:txBody>
          <a:bodyPr>
            <a:spAutoFit/>
          </a:bodyPr>
          <a:lstStyle/>
          <a:p>
            <a:pPr fontAlgn="auto">
              <a:spcBef>
                <a:spcPts val="0"/>
              </a:spcBef>
              <a:spcAft>
                <a:spcPts val="0"/>
              </a:spcAft>
              <a:defRPr/>
            </a:pPr>
            <a:r>
              <a:rPr lang="en-US" sz="2800" dirty="0">
                <a:effectLst>
                  <a:innerShdw blurRad="63500" dist="50800" dir="13500000">
                    <a:srgbClr val="008000">
                      <a:alpha val="50000"/>
                    </a:srgbClr>
                  </a:innerShdw>
                </a:effectLst>
                <a:latin typeface="+mn-lt"/>
                <a:cs typeface="+mn-cs"/>
              </a:rPr>
              <a:t>Kathrina Soja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bwMode="auto">
          <a:xfrm>
            <a:off x="612775" y="2716213"/>
            <a:ext cx="7918450" cy="7889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200" b="0" i="0" u="none" strike="noStrike" kern="1200" cap="none" spc="0" normalizeH="0" baseline="0" noProof="0" dirty="0" smtClean="0">
                <a:ln>
                  <a:noFill/>
                </a:ln>
                <a:solidFill>
                  <a:schemeClr val="accent1"/>
                </a:solidFill>
                <a:effectLst/>
                <a:uLnTx/>
                <a:uFillTx/>
                <a:latin typeface="+mj-lt"/>
                <a:ea typeface="+mj-ea"/>
                <a:cs typeface="+mj-cs"/>
              </a:rPr>
              <a:t>The End</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a:xfrm>
            <a:off x="612775" y="457200"/>
            <a:ext cx="7918450" cy="788987"/>
          </a:xfrm>
        </p:spPr>
        <p:txBody>
          <a:bodyPr/>
          <a:lstStyle/>
          <a:p>
            <a:r>
              <a:rPr lang="en-US" dirty="0" smtClean="0"/>
              <a:t>Background</a:t>
            </a:r>
          </a:p>
        </p:txBody>
      </p:sp>
      <p:sp>
        <p:nvSpPr>
          <p:cNvPr id="3" name="Content Placeholder 2"/>
          <p:cNvSpPr>
            <a:spLocks noGrp="1"/>
          </p:cNvSpPr>
          <p:nvPr>
            <p:ph idx="4294967295"/>
          </p:nvPr>
        </p:nvSpPr>
        <p:spPr>
          <a:xfrm>
            <a:off x="457200" y="1371600"/>
            <a:ext cx="8229599" cy="5029200"/>
          </a:xfrm>
        </p:spPr>
        <p:txBody>
          <a:bodyPr/>
          <a:lstStyle/>
          <a:p>
            <a:pPr>
              <a:spcBef>
                <a:spcPts val="2200"/>
              </a:spcBef>
            </a:pPr>
            <a:r>
              <a:rPr lang="en-US" dirty="0" smtClean="0"/>
              <a:t>Environmental research primarily focused on physical, versus behavioral or cognitive sciences</a:t>
            </a:r>
          </a:p>
          <a:p>
            <a:pPr>
              <a:spcBef>
                <a:spcPts val="2200"/>
              </a:spcBef>
            </a:pPr>
            <a:r>
              <a:rPr lang="en-US" dirty="0" smtClean="0"/>
              <a:t>Center for Research on Environmental Decisions (CRED)</a:t>
            </a:r>
          </a:p>
          <a:p>
            <a:pPr>
              <a:spcBef>
                <a:spcPts val="2200"/>
              </a:spcBef>
            </a:pPr>
            <a:r>
              <a:rPr lang="en-US" dirty="0" smtClean="0"/>
              <a:t>Current research: How peoples preferences over environmental issues influence their feelings about the environment</a:t>
            </a:r>
          </a:p>
          <a:p>
            <a:pPr>
              <a:spcBef>
                <a:spcPts val="2200"/>
              </a:spcBef>
            </a:pPr>
            <a:r>
              <a:rPr lang="en-US" dirty="0" smtClean="0"/>
              <a:t>Predictive power of base rates of risk, loss, and ambiguity aversion, and time preference</a:t>
            </a:r>
          </a:p>
          <a:p>
            <a:pPr lvl="1">
              <a:spcBef>
                <a:spcPts val="600"/>
              </a:spcBef>
            </a:pPr>
            <a:r>
              <a:rPr lang="en-US" dirty="0" smtClean="0"/>
              <a:t>Portfolio choice, occupational choice, smoking, migration, wealth, business ownership, credit card balances, debt, government assistance (Cardenas &amp; Carpenter, 2008; Dohmen et al., 2005; Meier and Spienger, 2007)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612775" y="381000"/>
            <a:ext cx="7918450" cy="788987"/>
          </a:xfrm>
        </p:spPr>
        <p:txBody>
          <a:bodyPr/>
          <a:lstStyle/>
          <a:p>
            <a:r>
              <a:rPr lang="en-US" dirty="0" smtClean="0"/>
              <a:t>Methodology</a:t>
            </a:r>
          </a:p>
        </p:txBody>
      </p:sp>
      <p:sp>
        <p:nvSpPr>
          <p:cNvPr id="3" name="Content Placeholder 2"/>
          <p:cNvSpPr>
            <a:spLocks noGrp="1"/>
          </p:cNvSpPr>
          <p:nvPr>
            <p:ph idx="4294967295"/>
          </p:nvPr>
        </p:nvSpPr>
        <p:spPr>
          <a:xfrm>
            <a:off x="612775" y="1169987"/>
            <a:ext cx="7918450" cy="5307013"/>
          </a:xfrm>
        </p:spPr>
        <p:txBody>
          <a:bodyPr>
            <a:normAutofit/>
          </a:bodyPr>
          <a:lstStyle/>
          <a:p>
            <a:pPr>
              <a:lnSpc>
                <a:spcPct val="90000"/>
              </a:lnSpc>
              <a:spcBef>
                <a:spcPts val="2200"/>
              </a:spcBef>
            </a:pPr>
            <a:r>
              <a:rPr lang="en-US" sz="2000" dirty="0" smtClean="0"/>
              <a:t>Goal of Research: Measure individual’s time preference, risk preference, ambiguity aversion, and loss aversion and correlate it with their environmental attitudes.</a:t>
            </a:r>
          </a:p>
          <a:p>
            <a:pPr>
              <a:lnSpc>
                <a:spcPct val="90000"/>
              </a:lnSpc>
              <a:spcBef>
                <a:spcPts val="2200"/>
              </a:spcBef>
            </a:pPr>
            <a:r>
              <a:rPr lang="en-US" sz="2000" dirty="0" smtClean="0"/>
              <a:t>79 Middlebury College Students</a:t>
            </a:r>
          </a:p>
          <a:p>
            <a:pPr>
              <a:lnSpc>
                <a:spcPct val="90000"/>
              </a:lnSpc>
              <a:spcBef>
                <a:spcPts val="2200"/>
              </a:spcBef>
            </a:pPr>
            <a:r>
              <a:rPr lang="en-US" sz="2000" dirty="0" smtClean="0"/>
              <a:t>Experiments conducted in groups of 4-12 people</a:t>
            </a:r>
          </a:p>
          <a:p>
            <a:pPr algn="ctr">
              <a:lnSpc>
                <a:spcPct val="90000"/>
              </a:lnSpc>
              <a:spcBef>
                <a:spcPts val="2200"/>
              </a:spcBef>
              <a:buFont typeface="Wingdings 2" pitchFamily="18" charset="2"/>
              <a:buNone/>
            </a:pPr>
            <a:r>
              <a:rPr lang="en-US" sz="2000" u="sng" dirty="0" smtClean="0"/>
              <a:t>Three-part design</a:t>
            </a:r>
          </a:p>
          <a:p>
            <a:pPr>
              <a:lnSpc>
                <a:spcPct val="90000"/>
              </a:lnSpc>
              <a:spcBef>
                <a:spcPts val="2200"/>
              </a:spcBef>
              <a:buFont typeface="Century Gothic" pitchFamily="34" charset="0"/>
              <a:buAutoNum type="arabicPeriod"/>
            </a:pPr>
            <a:r>
              <a:rPr lang="en-US" sz="2000" dirty="0" smtClean="0"/>
              <a:t>Demographic Survey	</a:t>
            </a:r>
          </a:p>
          <a:p>
            <a:pPr>
              <a:lnSpc>
                <a:spcPct val="90000"/>
              </a:lnSpc>
              <a:spcBef>
                <a:spcPts val="2200"/>
              </a:spcBef>
              <a:buFont typeface="Century Gothic" pitchFamily="34" charset="0"/>
              <a:buAutoNum type="arabicPeriod"/>
            </a:pPr>
            <a:r>
              <a:rPr lang="en-US" sz="2000" dirty="0" smtClean="0"/>
              <a:t>Four mini experiments designed to measure preferences</a:t>
            </a:r>
          </a:p>
          <a:p>
            <a:pPr>
              <a:lnSpc>
                <a:spcPct val="90000"/>
              </a:lnSpc>
              <a:spcBef>
                <a:spcPts val="2200"/>
              </a:spcBef>
              <a:buFont typeface="Century Gothic" pitchFamily="34" charset="0"/>
              <a:buAutoNum type="arabicPeriod"/>
            </a:pPr>
            <a:r>
              <a:rPr lang="en-US" sz="2000" dirty="0" smtClean="0"/>
              <a:t>20 Question Environmental Attitude Survey</a:t>
            </a:r>
          </a:p>
          <a:p>
            <a:pPr lvl="1">
              <a:lnSpc>
                <a:spcPct val="90000"/>
              </a:lnSpc>
              <a:spcBef>
                <a:spcPts val="600"/>
              </a:spcBef>
            </a:pPr>
            <a:r>
              <a:rPr lang="en-US" sz="1900" dirty="0" smtClean="0"/>
              <a:t>15 Questions from Revised New Environmental Paradigm, 5 additional questions</a:t>
            </a:r>
          </a:p>
          <a:p>
            <a:pPr>
              <a:lnSpc>
                <a:spcPct val="90000"/>
              </a:lnSpc>
              <a:spcBef>
                <a:spcPts val="2200"/>
              </a:spcBef>
              <a:buFont typeface="Wingdings 2" pitchFamily="18" charset="2"/>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r>
              <a:rPr lang="en-US" dirty="0" smtClean="0"/>
              <a:t>Experimental Design</a:t>
            </a:r>
          </a:p>
        </p:txBody>
      </p:sp>
      <p:pic>
        <p:nvPicPr>
          <p:cNvPr id="27651" name="Picture 5" descr="Picture 6.png"/>
          <p:cNvPicPr>
            <a:picLocks noChangeAspect="1"/>
          </p:cNvPicPr>
          <p:nvPr/>
        </p:nvPicPr>
        <p:blipFill>
          <a:blip r:embed="rId2"/>
          <a:srcRect/>
          <a:stretch>
            <a:fillRect/>
          </a:stretch>
        </p:blipFill>
        <p:spPr bwMode="auto">
          <a:xfrm>
            <a:off x="6172200" y="2211388"/>
            <a:ext cx="2841625" cy="2132012"/>
          </a:xfrm>
          <a:prstGeom prst="rect">
            <a:avLst/>
          </a:prstGeom>
          <a:noFill/>
          <a:ln w="9525">
            <a:noFill/>
            <a:miter lim="800000"/>
            <a:headEnd/>
            <a:tailEnd/>
          </a:ln>
        </p:spPr>
      </p:pic>
      <p:pic>
        <p:nvPicPr>
          <p:cNvPr id="27652" name="Picture 10" descr="Picture 10.png"/>
          <p:cNvPicPr>
            <a:picLocks noChangeAspect="1"/>
          </p:cNvPicPr>
          <p:nvPr/>
        </p:nvPicPr>
        <p:blipFill>
          <a:blip r:embed="rId3"/>
          <a:srcRect/>
          <a:stretch>
            <a:fillRect/>
          </a:stretch>
        </p:blipFill>
        <p:spPr bwMode="auto">
          <a:xfrm>
            <a:off x="0" y="2211388"/>
            <a:ext cx="2971800" cy="2132012"/>
          </a:xfrm>
          <a:prstGeom prst="rect">
            <a:avLst/>
          </a:prstGeom>
          <a:noFill/>
          <a:ln w="9525">
            <a:noFill/>
            <a:miter lim="800000"/>
            <a:headEnd/>
            <a:tailEnd/>
          </a:ln>
        </p:spPr>
      </p:pic>
      <p:pic>
        <p:nvPicPr>
          <p:cNvPr id="27653" name="Picture 11" descr="Picture 11.png"/>
          <p:cNvPicPr>
            <a:picLocks noChangeAspect="1"/>
          </p:cNvPicPr>
          <p:nvPr/>
        </p:nvPicPr>
        <p:blipFill>
          <a:blip r:embed="rId4"/>
          <a:srcRect/>
          <a:stretch>
            <a:fillRect/>
          </a:stretch>
        </p:blipFill>
        <p:spPr bwMode="auto">
          <a:xfrm>
            <a:off x="3124200" y="2211388"/>
            <a:ext cx="2898775" cy="2132012"/>
          </a:xfrm>
          <a:prstGeom prst="rect">
            <a:avLst/>
          </a:prstGeom>
          <a:noFill/>
          <a:ln w="9525">
            <a:noFill/>
            <a:miter lim="800000"/>
            <a:headEnd/>
            <a:tailEnd/>
          </a:ln>
        </p:spPr>
      </p:pic>
      <p:sp>
        <p:nvSpPr>
          <p:cNvPr id="27654" name="TextBox 12"/>
          <p:cNvSpPr txBox="1">
            <a:spLocks noChangeArrowheads="1"/>
          </p:cNvSpPr>
          <p:nvPr/>
        </p:nvSpPr>
        <p:spPr bwMode="auto">
          <a:xfrm>
            <a:off x="19050" y="1763713"/>
            <a:ext cx="1569322" cy="369332"/>
          </a:xfrm>
          <a:prstGeom prst="rect">
            <a:avLst/>
          </a:prstGeom>
          <a:noFill/>
          <a:ln w="9525">
            <a:noFill/>
            <a:miter lim="800000"/>
            <a:headEnd/>
            <a:tailEnd/>
          </a:ln>
        </p:spPr>
        <p:txBody>
          <a:bodyPr wrap="none">
            <a:spAutoFit/>
          </a:bodyPr>
          <a:lstStyle/>
          <a:p>
            <a:r>
              <a:rPr lang="en-US" dirty="0" smtClean="0">
                <a:latin typeface="Century Gothic" pitchFamily="34" charset="0"/>
              </a:rPr>
              <a:t>Risk Aversion</a:t>
            </a:r>
            <a:endParaRPr lang="en-US" dirty="0">
              <a:latin typeface="Century Gothic" pitchFamily="34" charset="0"/>
            </a:endParaRPr>
          </a:p>
        </p:txBody>
      </p:sp>
      <p:sp>
        <p:nvSpPr>
          <p:cNvPr id="27655" name="Rectangle 13"/>
          <p:cNvSpPr>
            <a:spLocks noChangeArrowheads="1"/>
          </p:cNvSpPr>
          <p:nvPr/>
        </p:nvSpPr>
        <p:spPr bwMode="auto">
          <a:xfrm>
            <a:off x="3124200" y="1763713"/>
            <a:ext cx="1614520" cy="369332"/>
          </a:xfrm>
          <a:prstGeom prst="rect">
            <a:avLst/>
          </a:prstGeom>
          <a:noFill/>
          <a:ln w="9525">
            <a:noFill/>
            <a:miter lim="800000"/>
            <a:headEnd/>
            <a:tailEnd/>
          </a:ln>
        </p:spPr>
        <p:txBody>
          <a:bodyPr wrap="none">
            <a:spAutoFit/>
          </a:bodyPr>
          <a:lstStyle/>
          <a:p>
            <a:r>
              <a:rPr lang="en-US" dirty="0" smtClean="0">
                <a:latin typeface="Century Gothic" pitchFamily="34" charset="0"/>
              </a:rPr>
              <a:t>Loss Aversion</a:t>
            </a:r>
            <a:endParaRPr lang="en-US" dirty="0">
              <a:latin typeface="Century Gothic" pitchFamily="34" charset="0"/>
            </a:endParaRPr>
          </a:p>
        </p:txBody>
      </p:sp>
      <p:sp>
        <p:nvSpPr>
          <p:cNvPr id="27656" name="Rectangle 14"/>
          <p:cNvSpPr>
            <a:spLocks noChangeArrowheads="1"/>
          </p:cNvSpPr>
          <p:nvPr/>
        </p:nvSpPr>
        <p:spPr bwMode="auto">
          <a:xfrm>
            <a:off x="6172200" y="1763713"/>
            <a:ext cx="2312314" cy="369332"/>
          </a:xfrm>
          <a:prstGeom prst="rect">
            <a:avLst/>
          </a:prstGeom>
          <a:noFill/>
          <a:ln w="9525">
            <a:noFill/>
            <a:miter lim="800000"/>
            <a:headEnd/>
            <a:tailEnd/>
          </a:ln>
        </p:spPr>
        <p:txBody>
          <a:bodyPr wrap="none">
            <a:spAutoFit/>
          </a:bodyPr>
          <a:lstStyle/>
          <a:p>
            <a:r>
              <a:rPr lang="en-US" dirty="0" smtClean="0">
                <a:latin typeface="Century Gothic" pitchFamily="34" charset="0"/>
              </a:rPr>
              <a:t>Ambiguity Aversion</a:t>
            </a:r>
            <a:endParaRPr lang="en-US" dirty="0">
              <a:latin typeface="Century Gothic" pitchFamily="34" charset="0"/>
            </a:endParaRPr>
          </a:p>
        </p:txBody>
      </p:sp>
      <p:sp>
        <p:nvSpPr>
          <p:cNvPr id="27657" name="Rectangle 15"/>
          <p:cNvSpPr>
            <a:spLocks noChangeArrowheads="1"/>
          </p:cNvSpPr>
          <p:nvPr/>
        </p:nvSpPr>
        <p:spPr bwMode="auto">
          <a:xfrm>
            <a:off x="990600" y="4419600"/>
            <a:ext cx="2003035" cy="369332"/>
          </a:xfrm>
          <a:prstGeom prst="rect">
            <a:avLst/>
          </a:prstGeom>
          <a:noFill/>
          <a:ln w="9525">
            <a:noFill/>
            <a:miter lim="800000"/>
            <a:headEnd/>
            <a:tailEnd/>
          </a:ln>
        </p:spPr>
        <p:txBody>
          <a:bodyPr wrap="none">
            <a:spAutoFit/>
          </a:bodyPr>
          <a:lstStyle/>
          <a:p>
            <a:r>
              <a:rPr lang="en-US" dirty="0" smtClean="0">
                <a:latin typeface="Century Gothic" pitchFamily="34" charset="0"/>
              </a:rPr>
              <a:t>Time Preference</a:t>
            </a:r>
            <a:endParaRPr lang="en-US" dirty="0">
              <a:latin typeface="Century Gothic" pitchFamily="34" charset="0"/>
            </a:endParaRPr>
          </a:p>
        </p:txBody>
      </p:sp>
      <p:pic>
        <p:nvPicPr>
          <p:cNvPr id="27658" name="Picture 16" descr="Picture 12.png"/>
          <p:cNvPicPr>
            <a:picLocks noChangeAspect="1"/>
          </p:cNvPicPr>
          <p:nvPr/>
        </p:nvPicPr>
        <p:blipFill>
          <a:blip r:embed="rId5"/>
          <a:srcRect/>
          <a:stretch>
            <a:fillRect/>
          </a:stretch>
        </p:blipFill>
        <p:spPr bwMode="auto">
          <a:xfrm>
            <a:off x="1066800" y="4854575"/>
            <a:ext cx="6629400" cy="185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14280" y="285724"/>
          <a:ext cx="8786875" cy="6215117"/>
        </p:xfrm>
        <a:graphic>
          <a:graphicData uri="http://schemas.openxmlformats.org/drawingml/2006/table">
            <a:tbl>
              <a:tblPr/>
              <a:tblGrid>
                <a:gridCol w="1965941"/>
                <a:gridCol w="604906"/>
                <a:gridCol w="604906"/>
                <a:gridCol w="924788"/>
                <a:gridCol w="292896"/>
                <a:gridCol w="2343166"/>
                <a:gridCol w="585791"/>
                <a:gridCol w="512567"/>
                <a:gridCol w="951914"/>
              </a:tblGrid>
              <a:tr h="219516">
                <a:tc>
                  <a:txBody>
                    <a:bodyPr/>
                    <a:lstStyle/>
                    <a:p>
                      <a:pPr algn="l" fontAlgn="b"/>
                      <a:r>
                        <a:rPr lang="en-US" sz="1100" b="0" i="0" u="none" strike="noStrike" dirty="0">
                          <a:latin typeface="Arial"/>
                        </a:rPr>
                        <a:t>Table 1: Summary Statistics </a:t>
                      </a:r>
                    </a:p>
                  </a:txBody>
                  <a:tcPr marL="6560" marR="6560" marT="6560"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a:latin typeface="Arial"/>
                        </a:rPr>
                        <a:t> </a:t>
                      </a:r>
                    </a:p>
                  </a:txBody>
                  <a:tcPr marL="6560" marR="6560" marT="6560"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a:latin typeface="Arial"/>
                        </a:rPr>
                        <a:t> </a:t>
                      </a:r>
                    </a:p>
                  </a:txBody>
                  <a:tcPr marL="6560" marR="6560" marT="6560"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a:latin typeface="Arial"/>
                        </a:rPr>
                        <a:t> </a:t>
                      </a:r>
                    </a:p>
                  </a:txBody>
                  <a:tcPr marL="6560" marR="6560" marT="6560"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r>
              <a:tr h="219516">
                <a:tc>
                  <a:txBody>
                    <a:bodyPr/>
                    <a:lstStyle/>
                    <a:p>
                      <a:pPr algn="l" fontAlgn="b"/>
                      <a:endParaRPr lang="en-US" sz="1100" b="0" i="0" u="none" strike="noStrike">
                        <a:latin typeface="Arial"/>
                      </a:endParaRPr>
                    </a:p>
                  </a:txBody>
                  <a:tcPr marL="6560" marR="6560" marT="6560"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r>
              <a:tr h="418983">
                <a:tc>
                  <a:txBody>
                    <a:bodyPr/>
                    <a:lstStyle/>
                    <a:p>
                      <a:pPr algn="l" fontAlgn="b"/>
                      <a:r>
                        <a:rPr lang="en-US" sz="1100" b="0" i="0" u="none" strike="noStrike">
                          <a:latin typeface="Arial"/>
                        </a:rPr>
                        <a:t> </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a:latin typeface="Arial"/>
                        </a:rPr>
                        <a:t>Mean</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a:latin typeface="Arial"/>
                        </a:rPr>
                        <a:t>St. Dev.</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dirty="0">
                          <a:latin typeface="Arial"/>
                        </a:rPr>
                        <a:t>Observations</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a:latin typeface="Arial"/>
                        </a:rPr>
                        <a:t>Mean</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a:latin typeface="Arial"/>
                        </a:rPr>
                        <a:t>St. Dev.</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100" b="0" i="0" u="none" strike="noStrike">
                          <a:latin typeface="Arial"/>
                        </a:rPr>
                        <a:t>Observations</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r>
              <a:tr h="219516">
                <a:tc>
                  <a:txBody>
                    <a:bodyPr/>
                    <a:lstStyle/>
                    <a:p>
                      <a:pPr algn="l" fontAlgn="b"/>
                      <a:r>
                        <a:rPr lang="en-US" sz="1100" b="1" i="0" u="none" strike="noStrike">
                          <a:latin typeface="Arial"/>
                        </a:rPr>
                        <a:t>Demographics</a:t>
                      </a:r>
                    </a:p>
                  </a:txBody>
                  <a:tcPr marL="6560" marR="6560" marT="6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w="635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100" b="1" i="0" u="none" strike="noStrike" dirty="0">
                          <a:latin typeface="Arial"/>
                        </a:rPr>
                        <a:t>Preferences</a:t>
                      </a:r>
                    </a:p>
                  </a:txBody>
                  <a:tcPr marL="6560" marR="6560" marT="6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endParaRPr lang="en-US" sz="1100" b="0" i="0" u="none" strike="noStrike">
                        <a:latin typeface="Arial"/>
                      </a:endParaRPr>
                    </a:p>
                  </a:txBody>
                  <a:tcPr marL="6560" marR="6560" marT="656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100" b="0" i="0" u="none" strike="noStrike">
                        <a:latin typeface="Arial"/>
                      </a:endParaRP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100" b="0" i="0" u="none" strike="noStrike">
                        <a:latin typeface="Arial"/>
                      </a:endParaRP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r>
              <a:tr h="214981">
                <a:tc>
                  <a:txBody>
                    <a:bodyPr/>
                    <a:lstStyle/>
                    <a:p>
                      <a:pPr algn="l" fontAlgn="b"/>
                      <a:r>
                        <a:rPr lang="en-US" sz="1100" b="0" i="0" u="none" strike="noStrike">
                          <a:latin typeface="Arial"/>
                        </a:rPr>
                        <a:t>Class</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100" b="0" i="0" u="none" strike="noStrike">
                          <a:latin typeface="Arial"/>
                        </a:rPr>
                        <a:t>2.30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1.11</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Risk Averse</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100" b="0" i="0" u="none" strike="noStrike">
                          <a:latin typeface="Arial"/>
                        </a:rPr>
                        <a:t>0.53</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Feb</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0.13</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0.33</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Loss Averse</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Male</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0.63</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Ambiguity Averse</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0.41</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International</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0.11</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0.32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Patient</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0.46</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Family Income</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3.64</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1.82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78</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Present Bias</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0.22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0.41</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White</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0.77</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r>
              <a:tr h="418983">
                <a:tc>
                  <a:txBody>
                    <a:bodyPr/>
                    <a:lstStyle/>
                    <a:p>
                      <a:pPr algn="l" fontAlgn="b"/>
                      <a:r>
                        <a:rPr lang="en-US" sz="1100" b="0" i="0" u="none" strike="noStrike">
                          <a:latin typeface="Arial"/>
                        </a:rPr>
                        <a:t>Democrat</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w="6350" cap="flat" cmpd="sng" algn="ctr">
                      <a:solidFill>
                        <a:srgbClr val="000000"/>
                      </a:solidFill>
                      <a:prstDash val="solid"/>
                      <a:round/>
                      <a:headEnd type="none" w="med" len="med"/>
                      <a:tailEnd type="none" w="med" len="med"/>
                    </a:lnR>
                    <a:lnT>
                      <a:noFill/>
                    </a:lnT>
                    <a:lnB>
                      <a:noFill/>
                    </a:lnB>
                    <a:solidFill>
                      <a:schemeClr val="bg2">
                        <a:lumMod val="20000"/>
                        <a:lumOff val="80000"/>
                      </a:schemeClr>
                    </a:solidFill>
                  </a:tcPr>
                </a:tc>
                <a:tc>
                  <a:txBody>
                    <a:bodyPr/>
                    <a:lstStyle/>
                    <a:p>
                      <a:pPr algn="l" fontAlgn="b"/>
                      <a:r>
                        <a:rPr lang="en-US" sz="1100" b="1" i="0" u="none" strike="noStrike">
                          <a:latin typeface="Arial"/>
                        </a:rPr>
                        <a:t>Environmental Survey Questions</a:t>
                      </a:r>
                    </a:p>
                  </a:txBody>
                  <a:tcPr marL="6560" marR="6560" marT="656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endParaRPr lang="en-US" sz="1100" b="0" i="0" u="none" strike="noStrike">
                        <a:latin typeface="Arial"/>
                      </a:endParaRPr>
                    </a:p>
                  </a:txBody>
                  <a:tcPr marL="6560" marR="6560" marT="6560" marB="0" anchor="b">
                    <a:lnL w="6350" cap="flat" cmpd="sng" algn="ctr">
                      <a:solidFill>
                        <a:srgbClr val="000000"/>
                      </a:solidFill>
                      <a:prstDash val="solid"/>
                      <a:round/>
                      <a:headEnd type="none" w="med" len="med"/>
                      <a:tailEnd type="none" w="med" len="med"/>
                    </a:lnL>
                    <a:lnR>
                      <a:noFill/>
                    </a:lnR>
                    <a:lnT>
                      <a:noFill/>
                    </a:lnT>
                    <a:lnB>
                      <a:noFill/>
                    </a:lnB>
                    <a:solidFill>
                      <a:schemeClr val="bg2">
                        <a:lumMod val="20000"/>
                        <a:lumOff val="80000"/>
                      </a:schemeClr>
                    </a:solidFill>
                  </a:tcPr>
                </a:tc>
                <a:tc>
                  <a:txBody>
                    <a:bodyPr/>
                    <a:lstStyle/>
                    <a:p>
                      <a:pPr algn="ctr"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Republican</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0.09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0.29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Limits To Growth**</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100" b="0" i="0" u="none" strike="noStrike">
                          <a:latin typeface="Arial"/>
                        </a:rPr>
                        <a:t>0.47</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Independent/Other</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0.32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0.47</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Antianthropocentrism**</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0.54</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Democrat (Mother)</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0.56</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Fragility of Nature**</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Republican (Mother)</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0.23</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a:latin typeface="Arial"/>
                        </a:rPr>
                        <a:t>Rejection of Exemptionalism**</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0.48</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a:latin typeface="Arial"/>
                        </a:rPr>
                        <a:t>Idependent/Other (Mother)</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0.22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a:latin typeface="Arial"/>
                        </a:rPr>
                        <a:t>0.41</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dirty="0">
                          <a:latin typeface="Arial"/>
                        </a:rPr>
                        <a:t>Ecocrisis**</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0.54</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dirty="0">
                          <a:latin typeface="Arial"/>
                        </a:rPr>
                        <a:t>Democrat (Father)</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0.48</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dirty="0">
                          <a:latin typeface="Arial"/>
                        </a:rPr>
                        <a:t>Environment over Econ. Growth</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0.58</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77</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dirty="0">
                          <a:latin typeface="Arial"/>
                        </a:rPr>
                        <a:t>Republican (Mother)</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0.32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0.47</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dirty="0">
                          <a:latin typeface="Arial"/>
                        </a:rPr>
                        <a:t>Econ. Growth over Environment*</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77</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dirty="0">
                          <a:latin typeface="Arial"/>
                        </a:rPr>
                        <a:t>Independent/Other (Father)</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0.20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0.40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dirty="0">
                          <a:latin typeface="Arial"/>
                        </a:rPr>
                        <a:t>Belief in Global Temp. Increase</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0.53</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77</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dirty="0">
                          <a:latin typeface="Arial"/>
                        </a:rPr>
                        <a:t>Economics Classes </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1.48</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1.92</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dirty="0">
                          <a:latin typeface="Arial"/>
                        </a:rPr>
                        <a:t>Scientist Consensus </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0.64</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0.48</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77</a:t>
                      </a:r>
                    </a:p>
                  </a:txBody>
                  <a:tcPr marL="6560" marR="6560" marT="6560" marB="0" anchor="b">
                    <a:lnL>
                      <a:noFill/>
                    </a:lnL>
                    <a:lnR>
                      <a:noFill/>
                    </a:lnR>
                    <a:lnT>
                      <a:noFill/>
                    </a:lnT>
                    <a:lnB>
                      <a:noFill/>
                    </a:lnB>
                    <a:solidFill>
                      <a:schemeClr val="bg2">
                        <a:lumMod val="20000"/>
                        <a:lumOff val="80000"/>
                      </a:schemeClr>
                    </a:solidFill>
                  </a:tcPr>
                </a:tc>
              </a:tr>
              <a:tr h="418983">
                <a:tc>
                  <a:txBody>
                    <a:bodyPr/>
                    <a:lstStyle/>
                    <a:p>
                      <a:pPr algn="l" fontAlgn="b"/>
                      <a:r>
                        <a:rPr lang="en-US" sz="1100" b="0" i="0" u="none" strike="noStrike" dirty="0">
                          <a:latin typeface="Arial"/>
                        </a:rPr>
                        <a:t>Environmental Science Classes</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0.99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2.19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r>
                        <a:rPr lang="en-US" sz="1100" b="0" i="0" u="none" strike="noStrike" dirty="0">
                          <a:latin typeface="Arial"/>
                        </a:rPr>
                        <a:t>Understanding of Global Warming</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0.44</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0.50</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77</a:t>
                      </a: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dirty="0">
                          <a:latin typeface="Arial"/>
                        </a:rPr>
                        <a:t>Know Experimenter</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0.29</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0.46</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dirty="0">
                          <a:latin typeface="Arial"/>
                        </a:rPr>
                        <a:t>Know People in Room (#)</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100" b="0" i="0" u="none" strike="noStrike" dirty="0">
                          <a:latin typeface="Arial"/>
                        </a:rPr>
                        <a:t>0.81</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100" b="0" i="0" u="none" strike="noStrike" dirty="0">
                          <a:latin typeface="Arial"/>
                        </a:rPr>
                        <a:t>0.85</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100" b="0" i="0" u="none" strike="noStrike" dirty="0">
                          <a:latin typeface="Arial"/>
                        </a:rPr>
                        <a:t>79</a:t>
                      </a: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r>
              <a:tr h="214981">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r>
                        <a:rPr lang="en-US" sz="1100" b="0" i="0" u="none" strike="noStrike" dirty="0">
                          <a:latin typeface="Arial"/>
                        </a:rPr>
                        <a:t> </a:t>
                      </a:r>
                    </a:p>
                  </a:txBody>
                  <a:tcPr marL="6560" marR="6560" marT="656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r>
              <a:tr h="214981">
                <a:tc>
                  <a:txBody>
                    <a:bodyPr/>
                    <a:lstStyle/>
                    <a:p>
                      <a:pPr algn="l" fontAlgn="b"/>
                      <a:r>
                        <a:rPr lang="en-US" sz="1100" b="0" i="0" u="none" strike="noStrike" dirty="0">
                          <a:latin typeface="Arial"/>
                        </a:rPr>
                        <a:t>* Item was reverse scored</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r>
              <a:tr h="214981">
                <a:tc>
                  <a:txBody>
                    <a:bodyPr/>
                    <a:lstStyle/>
                    <a:p>
                      <a:pPr algn="l" fontAlgn="b"/>
                      <a:r>
                        <a:rPr lang="en-US" sz="1100" b="0" i="0" u="none" strike="noStrike" dirty="0">
                          <a:latin typeface="Arial"/>
                        </a:rPr>
                        <a:t>**Aggregate Score</a:t>
                      </a: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ctr"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c>
                  <a:txBody>
                    <a:bodyPr/>
                    <a:lstStyle/>
                    <a:p>
                      <a:pPr algn="l" fontAlgn="b"/>
                      <a:endParaRPr lang="en-US" sz="1100" b="0" i="0" u="none" strike="noStrike" dirty="0">
                        <a:latin typeface="Arial"/>
                      </a:endParaRPr>
                    </a:p>
                  </a:txBody>
                  <a:tcPr marL="6560" marR="6560" marT="6560" marB="0" anchor="b">
                    <a:lnL>
                      <a:noFill/>
                    </a:lnL>
                    <a:lnR>
                      <a:noFill/>
                    </a:lnR>
                    <a:lnT>
                      <a:noFill/>
                    </a:lnT>
                    <a:lnB>
                      <a:noFill/>
                    </a:lnB>
                    <a:solidFill>
                      <a:schemeClr val="bg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457198" y="304811"/>
          <a:ext cx="8153401" cy="6194203"/>
        </p:xfrm>
        <a:graphic>
          <a:graphicData uri="http://schemas.openxmlformats.org/drawingml/2006/table">
            <a:tbl>
              <a:tblPr/>
              <a:tblGrid>
                <a:gridCol w="2429821"/>
                <a:gridCol w="953930"/>
                <a:gridCol w="953930"/>
                <a:gridCol w="953930"/>
                <a:gridCol w="953930"/>
                <a:gridCol w="953930"/>
                <a:gridCol w="953930"/>
              </a:tblGrid>
              <a:tr h="192997">
                <a:tc gridSpan="6">
                  <a:txBody>
                    <a:bodyPr/>
                    <a:lstStyle/>
                    <a:p>
                      <a:pPr algn="l" fontAlgn="b"/>
                      <a:r>
                        <a:rPr lang="en-US" sz="1000" b="0" i="0" u="none" strike="noStrike" dirty="0">
                          <a:latin typeface="Arial"/>
                        </a:rPr>
                        <a:t>Table 2: Marginal Effects on Facets of an Ecological Worldview </a:t>
                      </a:r>
                    </a:p>
                  </a:txBody>
                  <a:tcPr marL="8223" marR="8223" marT="8223" marB="0" anchor="b">
                    <a:lnL>
                      <a:noFill/>
                    </a:lnL>
                    <a:lnR>
                      <a:noFill/>
                    </a:lnR>
                    <a:lnT>
                      <a:noFill/>
                    </a:lnT>
                    <a:lnB>
                      <a:noFill/>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r>
              <a:tr h="195119">
                <a:tc>
                  <a:txBody>
                    <a:bodyPr/>
                    <a:lstStyle/>
                    <a:p>
                      <a:pPr algn="ctr" fontAlgn="b"/>
                      <a:r>
                        <a:rPr lang="en-US" sz="1000" b="0" i="0" u="none" strike="noStrike" dirty="0">
                          <a:latin typeface="Arial"/>
                        </a:rPr>
                        <a:t> </a:t>
                      </a:r>
                    </a:p>
                  </a:txBody>
                  <a:tcPr marL="8223" marR="8223" marT="8223"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gridSpan="3">
                  <a:txBody>
                    <a:bodyPr/>
                    <a:lstStyle/>
                    <a:p>
                      <a:pPr algn="ctr" fontAlgn="b"/>
                      <a:r>
                        <a:rPr lang="en-US" sz="1000" b="0" i="0" u="none" strike="noStrike" dirty="0">
                          <a:latin typeface="Arial"/>
                        </a:rPr>
                        <a:t>Reality of Limits to Growth</a:t>
                      </a:r>
                    </a:p>
                  </a:txBody>
                  <a:tcPr marL="8223" marR="8223" marT="8223"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gridSpan="3">
                  <a:txBody>
                    <a:bodyPr/>
                    <a:lstStyle/>
                    <a:p>
                      <a:pPr algn="ctr" fontAlgn="b"/>
                      <a:r>
                        <a:rPr lang="en-US" sz="1000" b="0" i="0" u="none" strike="noStrike" dirty="0">
                          <a:latin typeface="Arial"/>
                        </a:rPr>
                        <a:t>Fragility of Nature's Balance</a:t>
                      </a:r>
                    </a:p>
                  </a:txBody>
                  <a:tcPr marL="8223" marR="8223" marT="8223"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r>
              <a:tr h="195119">
                <a:tc>
                  <a:txBody>
                    <a:bodyPr/>
                    <a:lstStyle/>
                    <a:p>
                      <a:pPr algn="ctr" fontAlgn="b"/>
                      <a:endParaRPr lang="en-US" sz="1000" b="0" i="0" u="none" strike="noStrike" dirty="0">
                        <a:latin typeface="Arial"/>
                      </a:endParaRPr>
                    </a:p>
                  </a:txBody>
                  <a:tcPr marL="8223" marR="8223" marT="822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r>
              <a:tr h="192997">
                <a:tc>
                  <a:txBody>
                    <a:bodyPr/>
                    <a:lstStyle/>
                    <a:p>
                      <a:pPr algn="ctr" fontAlgn="b"/>
                      <a:r>
                        <a:rPr lang="en-US" sz="1000" b="0" i="0" u="none" strike="noStrike" dirty="0">
                          <a:latin typeface="Arial"/>
                        </a:rPr>
                        <a:t> </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(1)</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(2)</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(3)</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(1)</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(2)</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(3) </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r>
              <a:tr h="192997">
                <a:tc>
                  <a:txBody>
                    <a:bodyPr/>
                    <a:lstStyle/>
                    <a:p>
                      <a:pPr algn="ctr" fontAlgn="b"/>
                      <a:r>
                        <a:rPr lang="en-US" sz="1000" b="0" i="0" u="none" strike="noStrike" dirty="0">
                          <a:latin typeface="Arial"/>
                        </a:rPr>
                        <a:t>White</a:t>
                      </a: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-0.13</a:t>
                      </a: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-0.00</a:t>
                      </a: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(1.00)</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(0.96)</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International</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-0.32**</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-0.29</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-0.38**</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-0.45** </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(0.02)</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Family Income</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0.00</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(0.96)</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(0.98)</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(0.94)</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Male</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-0.13</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-0.17</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(0.97)</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(0.27)</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(0.17)</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Northeast</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0.17</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0.06</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(0.96)</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Risk Averse</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-0.21*</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-0.27** </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0.18</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(0.22)</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(0.18)</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Loss Averse</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-0.27**</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-0.26*  </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0.04</a:t>
                      </a:r>
                    </a:p>
                  </a:txBody>
                  <a:tcPr marL="8223" marR="8223" marT="8223" marB="0" anchor="b">
                    <a:lnL>
                      <a:noFill/>
                    </a:lnL>
                    <a:lnR>
                      <a:noFill/>
                    </a:lnR>
                    <a:lnT>
                      <a:noFill/>
                    </a:lnT>
                    <a:lnB>
                      <a:noFill/>
                    </a:lnB>
                    <a:solidFill>
                      <a:schemeClr val="bg2">
                        <a:lumMod val="20000"/>
                        <a:lumOff val="80000"/>
                      </a:schemeClr>
                    </a:solidFill>
                  </a:tcPr>
                </a:tc>
              </a:tr>
              <a:tr h="215002">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(0.02)</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(0.07)</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(0.79)</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(0.75)</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Ambiguity Averse</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-0.19</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-0.23*  </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-0.20*</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-0.25*  </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(0.13)</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(0.07)</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Patient</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-0.08</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-0.13</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(0.76)</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(0.55)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(0.38)</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Present Bias</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0.12</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0.07</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(0.12</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(0.15)</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(0.44)</a:t>
                      </a: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(0.71)</a:t>
                      </a: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r>
              <a:tr h="192997">
                <a:tc>
                  <a:txBody>
                    <a:bodyPr/>
                    <a:lstStyle/>
                    <a:p>
                      <a:pPr algn="ctr" fontAlgn="b"/>
                      <a:r>
                        <a:rPr lang="en-US" sz="1000" b="0" i="0" u="none" strike="noStrike" dirty="0">
                          <a:latin typeface="Arial"/>
                        </a:rPr>
                        <a:t>Observations</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78</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79</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78</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78</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79</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78</a:t>
                      </a:r>
                    </a:p>
                  </a:txBody>
                  <a:tcPr marL="8223" marR="8223" marT="822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r>
              <a:tr h="192997">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8223" marR="8223" marT="822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r>
              <a:tr h="192997">
                <a:tc gridSpan="2">
                  <a:txBody>
                    <a:bodyPr/>
                    <a:lstStyle/>
                    <a:p>
                      <a:pPr algn="l" fontAlgn="b"/>
                      <a:r>
                        <a:rPr lang="en-US" sz="1000" b="0" i="0" u="none" strike="noStrike" dirty="0">
                          <a:latin typeface="Arial"/>
                        </a:rPr>
                        <a:t>P-value in Parentheses</a:t>
                      </a:r>
                    </a:p>
                  </a:txBody>
                  <a:tcPr marL="8223" marR="8223" marT="8223" marB="0" anchor="b">
                    <a:lnL>
                      <a:noFill/>
                    </a:lnL>
                    <a:lnR>
                      <a:noFill/>
                    </a:lnR>
                    <a:lnT>
                      <a:noFill/>
                    </a:lnT>
                    <a:lnB>
                      <a:noFill/>
                    </a:lnB>
                    <a:solidFill>
                      <a:schemeClr val="bg2">
                        <a:lumMod val="20000"/>
                        <a:lumOff val="80000"/>
                      </a:schemeClr>
                    </a:solidFill>
                  </a:tcPr>
                </a:tc>
                <a:tc hMerge="1">
                  <a:txBody>
                    <a:bodyPr/>
                    <a:lstStyle/>
                    <a:p>
                      <a:endParaRPr lang="en-US"/>
                    </a:p>
                  </a:txBody>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8223" marR="8223" marT="8223" marB="0" anchor="b">
                    <a:lnL>
                      <a:noFill/>
                    </a:lnL>
                    <a:lnR>
                      <a:noFill/>
                    </a:lnR>
                    <a:lnT>
                      <a:noFill/>
                    </a:lnT>
                    <a:lnB>
                      <a:noFill/>
                    </a:lnB>
                    <a:solidFill>
                      <a:schemeClr val="bg2">
                        <a:lumMod val="20000"/>
                        <a:lumOff val="80000"/>
                      </a:schemeClr>
                    </a:solidFill>
                  </a:tcPr>
                </a:tc>
              </a:tr>
              <a:tr h="378044">
                <a:tc gridSpan="7">
                  <a:txBody>
                    <a:bodyPr/>
                    <a:lstStyle/>
                    <a:p>
                      <a:pPr algn="l" fontAlgn="b"/>
                      <a:r>
                        <a:rPr lang="en-US" sz="1000" b="0" i="0" u="none" strike="noStrike" dirty="0">
                          <a:latin typeface="Arial"/>
                        </a:rPr>
                        <a:t>Significance at the 1, 5, and 10 percent levels are denoted respectively by *, **, and ***.</a:t>
                      </a:r>
                    </a:p>
                  </a:txBody>
                  <a:tcPr marL="8223" marR="8223" marT="8223" marB="0" anchor="b">
                    <a:lnL>
                      <a:noFill/>
                    </a:lnL>
                    <a:lnR>
                      <a:noFill/>
                    </a:lnR>
                    <a:lnT>
                      <a:noFill/>
                    </a:lnT>
                    <a:lnB>
                      <a:noFill/>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2" name="Oval 11"/>
          <p:cNvSpPr/>
          <p:nvPr/>
        </p:nvSpPr>
        <p:spPr>
          <a:xfrm>
            <a:off x="4114800" y="38100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p:cNvSpPr/>
          <p:nvPr/>
        </p:nvSpPr>
        <p:spPr>
          <a:xfrm>
            <a:off x="6934200" y="41910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Oval 13"/>
          <p:cNvSpPr/>
          <p:nvPr/>
        </p:nvSpPr>
        <p:spPr>
          <a:xfrm>
            <a:off x="5029200" y="41910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p:cNvSpPr/>
          <p:nvPr/>
        </p:nvSpPr>
        <p:spPr>
          <a:xfrm>
            <a:off x="5029200" y="38100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p:cNvSpPr/>
          <p:nvPr/>
        </p:nvSpPr>
        <p:spPr>
          <a:xfrm>
            <a:off x="7924800" y="41910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Oval 16"/>
          <p:cNvSpPr/>
          <p:nvPr/>
        </p:nvSpPr>
        <p:spPr>
          <a:xfrm>
            <a:off x="4114800" y="34290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Oval 18"/>
          <p:cNvSpPr/>
          <p:nvPr/>
        </p:nvSpPr>
        <p:spPr>
          <a:xfrm>
            <a:off x="5029200" y="34290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3089799" y="1828800"/>
            <a:ext cx="491601" cy="268229"/>
          </a:xfrm>
          <a:prstGeom prst="ellipse">
            <a:avLst/>
          </a:prstGeom>
          <a:noFill/>
          <a:ln>
            <a:solidFill>
              <a:srgbClr val="0000FF"/>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Oval 17"/>
          <p:cNvSpPr/>
          <p:nvPr/>
        </p:nvSpPr>
        <p:spPr>
          <a:xfrm>
            <a:off x="5985399" y="1828800"/>
            <a:ext cx="491601" cy="268229"/>
          </a:xfrm>
          <a:prstGeom prst="ellipse">
            <a:avLst/>
          </a:prstGeom>
          <a:noFill/>
          <a:ln>
            <a:solidFill>
              <a:srgbClr val="0000FF"/>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Oval 19"/>
          <p:cNvSpPr/>
          <p:nvPr/>
        </p:nvSpPr>
        <p:spPr>
          <a:xfrm>
            <a:off x="7890399" y="1828800"/>
            <a:ext cx="491601" cy="268229"/>
          </a:xfrm>
          <a:prstGeom prst="ellipse">
            <a:avLst/>
          </a:prstGeom>
          <a:noFill/>
          <a:ln>
            <a:solidFill>
              <a:srgbClr val="0000FF"/>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9" grpId="0" animBg="1"/>
      <p:bldP spid="11" grpId="0" animBg="1"/>
      <p:bldP spid="18" grpId="0" animBg="1"/>
      <p:bldP spid="20"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14401" y="685805"/>
          <a:ext cx="6781798" cy="5815018"/>
        </p:xfrm>
        <a:graphic>
          <a:graphicData uri="http://schemas.openxmlformats.org/drawingml/2006/table">
            <a:tbl>
              <a:tblPr/>
              <a:tblGrid>
                <a:gridCol w="1980138"/>
                <a:gridCol w="792052"/>
                <a:gridCol w="792052"/>
                <a:gridCol w="792052"/>
                <a:gridCol w="792052"/>
                <a:gridCol w="792052"/>
                <a:gridCol w="792052"/>
                <a:gridCol w="49348"/>
              </a:tblGrid>
              <a:tr h="184036">
                <a:tc gridSpan="7">
                  <a:txBody>
                    <a:bodyPr/>
                    <a:lstStyle/>
                    <a:p>
                      <a:pPr algn="l" fontAlgn="b"/>
                      <a:r>
                        <a:rPr lang="en-US" sz="1000" b="0" i="0" u="none" strike="noStrike" dirty="0">
                          <a:latin typeface="Arial"/>
                        </a:rPr>
                        <a:t>Table 2: Marginal Effects on Total New Environmental Paradigm Score </a:t>
                      </a:r>
                    </a:p>
                  </a:txBody>
                  <a:tcPr marL="6283" marR="6283" marT="6283" marB="0" anchor="b">
                    <a:lnL>
                      <a:noFill/>
                    </a:lnL>
                    <a:lnR>
                      <a:noFill/>
                    </a:lnR>
                    <a:lnT>
                      <a:noFill/>
                    </a:lnT>
                    <a:lnB>
                      <a:noFill/>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359055">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r>
                        <a:rPr lang="en-US" sz="1000" b="0" i="0" u="none" strike="noStrike" dirty="0">
                          <a:latin typeface="Arial"/>
                        </a:rPr>
                        <a:t> </a:t>
                      </a:r>
                    </a:p>
                  </a:txBody>
                  <a:tcPr marL="6283" marR="6283" marT="6283"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NEP Score</a:t>
                      </a:r>
                    </a:p>
                  </a:txBody>
                  <a:tcPr marL="6283" marR="6283" marT="6283"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r>
                        <a:rPr lang="en-US" sz="1000" b="0" i="0" u="none" strike="noStrike" dirty="0">
                          <a:latin typeface="Arial"/>
                        </a:rPr>
                        <a:t> </a:t>
                      </a:r>
                    </a:p>
                  </a:txBody>
                  <a:tcPr marL="6283" marR="6283" marT="6283" marB="0" anchor="b">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9414">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 </a:t>
                      </a:r>
                    </a:p>
                  </a:txBody>
                  <a:tcPr marL="6283" marR="6283" marT="628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(1)</a:t>
                      </a:r>
                    </a:p>
                  </a:txBody>
                  <a:tcPr marL="6283" marR="6283" marT="628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(2)</a:t>
                      </a:r>
                    </a:p>
                  </a:txBody>
                  <a:tcPr marL="6283" marR="6283" marT="628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(3) </a:t>
                      </a:r>
                    </a:p>
                  </a:txBody>
                  <a:tcPr marL="6283" marR="6283" marT="628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White</a:t>
                      </a:r>
                    </a:p>
                  </a:txBody>
                  <a:tcPr marL="6283" marR="6283" marT="628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0.06</a:t>
                      </a:r>
                    </a:p>
                  </a:txBody>
                  <a:tcPr marL="6283" marR="6283" marT="628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0.12</a:t>
                      </a:r>
                    </a:p>
                  </a:txBody>
                  <a:tcPr marL="6283" marR="6283" marT="628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(0.68)</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(0.48)</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International</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(0.65)</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(0.89)</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Family Income</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(0.88)</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Male</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-0.02</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-0.07</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(0.88)</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(0.62)</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Northeast</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0.04</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(0.69)</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(0.76)</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Risk Averse</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0.12</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(0.33)</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(0.48)</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9414">
                <a:tc>
                  <a:txBody>
                    <a:bodyPr/>
                    <a:lstStyle/>
                    <a:p>
                      <a:pPr algn="ctr" fontAlgn="b"/>
                      <a:r>
                        <a:rPr lang="en-US" sz="1000" b="0" i="0" u="none" strike="noStrike" dirty="0">
                          <a:latin typeface="Arial"/>
                        </a:rPr>
                        <a:t>Loss Averse</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-0.20*</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-0.23*</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(0.08)</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9414">
                <a:tc>
                  <a:txBody>
                    <a:bodyPr/>
                    <a:lstStyle/>
                    <a:p>
                      <a:pPr algn="ctr" fontAlgn="b"/>
                      <a:r>
                        <a:rPr lang="en-US" sz="1000" b="0" i="0" u="none" strike="noStrike" dirty="0">
                          <a:latin typeface="Arial"/>
                        </a:rPr>
                        <a:t>Ambiguity Averse</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-0.23*</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-0.23*</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(0.07)</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Patient</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-0.02</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-0.06</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(0.89)</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Present Bias</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0.22</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0.18</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(0.15)</a:t>
                      </a:r>
                    </a:p>
                  </a:txBody>
                  <a:tcPr marL="6283" marR="6283" marT="6283"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(0.28)</a:t>
                      </a: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r>
                        <a:rPr lang="en-US" sz="1000" b="0" i="0" u="none" strike="noStrike" dirty="0">
                          <a:latin typeface="Arial"/>
                        </a:rPr>
                        <a:t>Observations</a:t>
                      </a:r>
                    </a:p>
                  </a:txBody>
                  <a:tcPr marL="6283" marR="6283" marT="628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1000" b="0" i="0" u="none" strike="noStrike" dirty="0">
                          <a:latin typeface="Arial"/>
                        </a:rPr>
                        <a:t>78</a:t>
                      </a:r>
                    </a:p>
                  </a:txBody>
                  <a:tcPr marL="6283" marR="6283" marT="628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1000" b="0" i="0" u="none" strike="noStrike" dirty="0">
                          <a:latin typeface="Arial"/>
                        </a:rPr>
                        <a:t>79</a:t>
                      </a:r>
                    </a:p>
                  </a:txBody>
                  <a:tcPr marL="6283" marR="6283" marT="628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fontAlgn="b"/>
                      <a:r>
                        <a:rPr lang="en-US" sz="1000" b="0" i="0" u="none" strike="noStrike" dirty="0">
                          <a:latin typeface="Arial"/>
                        </a:rPr>
                        <a:t>78</a:t>
                      </a:r>
                    </a:p>
                  </a:txBody>
                  <a:tcPr marL="6283" marR="6283" marT="6283"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184036">
                <a:tc>
                  <a:txBody>
                    <a:bodyPr/>
                    <a:lstStyle/>
                    <a:p>
                      <a:pPr algn="ctr" fontAlgn="b"/>
                      <a:endParaRPr lang="en-US" sz="1000" b="0" i="0" u="none" strike="noStrike" dirty="0">
                        <a:latin typeface="Arial"/>
                      </a:endParaRPr>
                    </a:p>
                  </a:txBody>
                  <a:tcPr marL="6283" marR="6283" marT="628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7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265757">
                <a:tc gridSpan="2">
                  <a:txBody>
                    <a:bodyPr/>
                    <a:lstStyle/>
                    <a:p>
                      <a:pPr algn="l" fontAlgn="b"/>
                      <a:r>
                        <a:rPr lang="en-US" sz="1000" b="0" i="0" u="none" strike="noStrike" dirty="0">
                          <a:latin typeface="Arial"/>
                        </a:rPr>
                        <a:t>P-value in Parentheses</a:t>
                      </a:r>
                    </a:p>
                  </a:txBody>
                  <a:tcPr marL="6283" marR="6283" marT="6283" marB="0" anchor="b">
                    <a:lnL>
                      <a:noFill/>
                    </a:lnL>
                    <a:lnR>
                      <a:noFill/>
                    </a:lnR>
                    <a:lnT>
                      <a:noFill/>
                    </a:lnT>
                    <a:lnB>
                      <a:noFill/>
                    </a:lnB>
                    <a:solidFill>
                      <a:schemeClr val="bg2">
                        <a:lumMod val="20000"/>
                        <a:lumOff val="80000"/>
                      </a:schemeClr>
                    </a:solidFill>
                  </a:tcPr>
                </a:tc>
                <a:tc hMerge="1">
                  <a:txBody>
                    <a:bodyPr/>
                    <a:lstStyle/>
                    <a:p>
                      <a:endParaRPr lang="en-US"/>
                    </a:p>
                  </a:txBody>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c>
                  <a:txBody>
                    <a:bodyPr/>
                    <a:lstStyle/>
                    <a:p>
                      <a:pPr algn="l" fontAlgn="b"/>
                      <a:endParaRPr lang="en-US" sz="800" b="0" i="0" u="none" strike="noStrike" dirty="0">
                        <a:latin typeface="Arial"/>
                      </a:endParaRPr>
                    </a:p>
                  </a:txBody>
                  <a:tcPr marL="6283" marR="6283" marT="6283" marB="0" anchor="b">
                    <a:lnL>
                      <a:noFill/>
                    </a:lnL>
                    <a:lnR>
                      <a:noFill/>
                    </a:lnR>
                    <a:lnT>
                      <a:noFill/>
                    </a:lnT>
                    <a:lnB>
                      <a:noFill/>
                    </a:lnB>
                    <a:solidFill>
                      <a:schemeClr val="bg2">
                        <a:lumMod val="20000"/>
                        <a:lumOff val="80000"/>
                      </a:schemeClr>
                    </a:solidFill>
                  </a:tcPr>
                </a:tc>
              </a:tr>
              <a:tr h="205100">
                <a:tc gridSpan="8">
                  <a:txBody>
                    <a:bodyPr/>
                    <a:lstStyle/>
                    <a:p>
                      <a:pPr algn="l" fontAlgn="b"/>
                      <a:r>
                        <a:rPr lang="en-US" sz="1000" b="0" i="0" u="none" strike="noStrike" dirty="0">
                          <a:latin typeface="Arial"/>
                        </a:rPr>
                        <a:t>Significance at the 1, 5, and 10 percent levels are denoted respectively by *, **, and ***.</a:t>
                      </a:r>
                    </a:p>
                  </a:txBody>
                  <a:tcPr marL="6283" marR="6283" marT="6283" marB="0" anchor="b">
                    <a:lnL>
                      <a:noFill/>
                    </a:lnL>
                    <a:lnR>
                      <a:noFill/>
                    </a:lnR>
                    <a:lnT>
                      <a:noFill/>
                    </a:lnT>
                    <a:lnB>
                      <a:noFill/>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Oval 3"/>
          <p:cNvSpPr/>
          <p:nvPr/>
        </p:nvSpPr>
        <p:spPr>
          <a:xfrm>
            <a:off x="3886200" y="40386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4648200" y="40386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6"/>
          <p:cNvSpPr/>
          <p:nvPr/>
        </p:nvSpPr>
        <p:spPr>
          <a:xfrm>
            <a:off x="3886200" y="44196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4648200" y="4419600"/>
            <a:ext cx="457200" cy="228600"/>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57198" y="457206"/>
          <a:ext cx="7758140" cy="5859518"/>
        </p:xfrm>
        <a:graphic>
          <a:graphicData uri="http://schemas.openxmlformats.org/drawingml/2006/table">
            <a:tbl>
              <a:tblPr/>
              <a:tblGrid>
                <a:gridCol w="1275459"/>
                <a:gridCol w="697688"/>
                <a:gridCol w="697688"/>
                <a:gridCol w="712222"/>
                <a:gridCol w="697688"/>
                <a:gridCol w="697688"/>
                <a:gridCol w="654083"/>
                <a:gridCol w="697688"/>
                <a:gridCol w="697688"/>
                <a:gridCol w="930248"/>
              </a:tblGrid>
              <a:tr h="182928">
                <a:tc gridSpan="7">
                  <a:txBody>
                    <a:bodyPr/>
                    <a:lstStyle/>
                    <a:p>
                      <a:pPr algn="l" fontAlgn="b"/>
                      <a:r>
                        <a:rPr lang="en-US" sz="1000" b="0" i="0" u="none" strike="noStrike" dirty="0">
                          <a:latin typeface="Arial"/>
                        </a:rPr>
                        <a:t>Table 4: Marginal Effects on Environmental Opinions and Attitudes</a:t>
                      </a:r>
                    </a:p>
                  </a:txBody>
                  <a:tcPr marL="6080" marR="6080" marT="6080" marB="0" anchor="b">
                    <a:lnL>
                      <a:noFill/>
                    </a:lnL>
                    <a:lnR>
                      <a:noFill/>
                    </a:lnR>
                    <a:lnT>
                      <a:noFill/>
                    </a:lnT>
                    <a:lnB>
                      <a:noFill/>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r>
              <a:tr h="503983">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gridSpan="3">
                  <a:txBody>
                    <a:bodyPr/>
                    <a:lstStyle/>
                    <a:p>
                      <a:pPr algn="ctr" fontAlgn="ctr"/>
                      <a:r>
                        <a:rPr lang="en-US" sz="1000" b="0" i="0" u="none" strike="noStrike" dirty="0">
                          <a:latin typeface="Arial"/>
                        </a:rPr>
                        <a:t>Economic Growth at Environment Expense</a:t>
                      </a:r>
                    </a:p>
                  </a:txBody>
                  <a:tcPr marL="6080" marR="6080" marT="6080" marB="0" anchor="ctr">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gridSpan="3">
                  <a:txBody>
                    <a:bodyPr/>
                    <a:lstStyle/>
                    <a:p>
                      <a:pPr algn="ctr" fontAlgn="ctr"/>
                      <a:r>
                        <a:rPr lang="en-US" sz="1000" b="0" i="0" u="none" strike="noStrike" dirty="0">
                          <a:latin typeface="Arial"/>
                        </a:rPr>
                        <a:t>Belief in Global Temp. Increase</a:t>
                      </a:r>
                    </a:p>
                  </a:txBody>
                  <a:tcPr marL="6080" marR="6080" marT="6080" marB="0" anchor="ctr">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c gridSpan="3">
                  <a:txBody>
                    <a:bodyPr/>
                    <a:lstStyle/>
                    <a:p>
                      <a:pPr algn="ctr" fontAlgn="ctr"/>
                      <a:r>
                        <a:rPr lang="en-US" sz="1000" b="0" i="0" u="none" strike="noStrike" dirty="0">
                          <a:latin typeface="Arial"/>
                        </a:rPr>
                        <a:t>Belief in Scientist </a:t>
                      </a:r>
                      <a:r>
                        <a:rPr lang="en-US" sz="1000" b="0" i="0" u="none" strike="noStrike" dirty="0" smtClean="0">
                          <a:latin typeface="Arial"/>
                        </a:rPr>
                        <a:t>Consensus</a:t>
                      </a:r>
                      <a:endParaRPr lang="en-US" sz="1000" b="0" i="0" u="none" strike="noStrike" dirty="0">
                        <a:latin typeface="Arial"/>
                      </a:endParaRPr>
                    </a:p>
                  </a:txBody>
                  <a:tcPr marL="6080" marR="6080" marT="6080" marB="0" anchor="ctr">
                    <a:lnL>
                      <a:noFill/>
                    </a:lnL>
                    <a:lnR>
                      <a:noFill/>
                    </a:lnR>
                    <a:lnT>
                      <a:noFill/>
                    </a:lnT>
                    <a:lnB w="25400" cap="flat" cmpd="dbl" algn="ctr">
                      <a:solidFill>
                        <a:srgbClr val="000000"/>
                      </a:solidFill>
                      <a:prstDash val="solid"/>
                      <a:round/>
                      <a:headEnd type="none" w="med" len="med"/>
                      <a:tailEnd type="none" w="med" len="med"/>
                    </a:lnB>
                    <a:solidFill>
                      <a:schemeClr val="bg2">
                        <a:lumMod val="20000"/>
                        <a:lumOff val="80000"/>
                      </a:schemeClr>
                    </a:solidFill>
                  </a:tcPr>
                </a:tc>
                <a:tc hMerge="1">
                  <a:txBody>
                    <a:bodyPr/>
                    <a:lstStyle/>
                    <a:p>
                      <a:endParaRPr lang="en-US"/>
                    </a:p>
                  </a:txBody>
                  <a:tcPr/>
                </a:tc>
                <a:tc hMerge="1">
                  <a:txBody>
                    <a:bodyPr/>
                    <a:lstStyle/>
                    <a:p>
                      <a:endParaRPr lang="en-US"/>
                    </a:p>
                  </a:txBody>
                  <a:tcPr/>
                </a:tc>
              </a:tr>
              <a:tr h="278059">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ctr"/>
                      <a:endParaRPr lang="en-US" sz="1000" b="0" i="0" u="none" strike="noStrike" dirty="0">
                        <a:latin typeface="Arial"/>
                      </a:endParaRPr>
                    </a:p>
                  </a:txBody>
                  <a:tcPr marL="6080" marR="6080" marT="6080" marB="0" anchor="ctr">
                    <a:lnL>
                      <a:noFill/>
                    </a:lnL>
                    <a:lnR>
                      <a:noFill/>
                    </a:lnR>
                    <a:lnT w="25400" cap="flat" cmpd="dbl" algn="ctr">
                      <a:solidFill>
                        <a:srgbClr val="000000"/>
                      </a:solidFill>
                      <a:prstDash val="solid"/>
                      <a:round/>
                      <a:headEnd type="none" w="med" len="med"/>
                      <a:tailEnd type="none" w="med" len="med"/>
                    </a:lnT>
                    <a:lnB>
                      <a:noFill/>
                    </a:lnB>
                    <a:solidFill>
                      <a:schemeClr val="bg2">
                        <a:lumMod val="20000"/>
                        <a:lumOff val="80000"/>
                      </a:schemeClr>
                    </a:solidFill>
                  </a:tcPr>
                </a:tc>
              </a:tr>
              <a:tr h="182928">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(1)</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(2)</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(3)</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(1)</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(2)</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(3)</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(1)</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(2)</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b"/>
                      <a:r>
                        <a:rPr lang="en-US" sz="1000" b="0" i="0" u="none" strike="noStrike" dirty="0">
                          <a:latin typeface="Arial"/>
                        </a:rPr>
                        <a:t>(3)</a:t>
                      </a:r>
                    </a:p>
                  </a:txBody>
                  <a:tcPr marL="6080" marR="6080" marT="6080" marB="0" anchor="b">
                    <a:lnL>
                      <a:noFill/>
                    </a:lnL>
                    <a:lnR>
                      <a:noFill/>
                    </a:lnR>
                    <a:lnT>
                      <a:noFill/>
                    </a:lnT>
                    <a:lnB w="6350" cap="flat" cmpd="sng" algn="ctr">
                      <a:solidFill>
                        <a:srgbClr val="000000"/>
                      </a:solidFill>
                      <a:prstDash val="solid"/>
                      <a:round/>
                      <a:headEnd type="none" w="med" len="med"/>
                      <a:tailEnd type="none" w="med" len="med"/>
                    </a:lnB>
                    <a:solidFill>
                      <a:schemeClr val="bg2">
                        <a:lumMod val="20000"/>
                        <a:lumOff val="80000"/>
                      </a:schemeClr>
                    </a:solidFill>
                  </a:tcPr>
                </a:tc>
              </a:tr>
              <a:tr h="182928">
                <a:tc>
                  <a:txBody>
                    <a:bodyPr/>
                    <a:lstStyle/>
                    <a:p>
                      <a:pPr algn="ctr" fontAlgn="b"/>
                      <a:r>
                        <a:rPr lang="en-US" sz="1000" b="0" i="0" u="none" strike="noStrike" dirty="0">
                          <a:latin typeface="Arial"/>
                        </a:rPr>
                        <a:t>White</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a:t>
                      </a: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0.16</a:t>
                      </a: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0.19</a:t>
                      </a: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0.26*</a:t>
                      </a: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c>
                  <a:txBody>
                    <a:bodyPr/>
                    <a:lstStyle/>
                    <a:p>
                      <a:pPr algn="ctr" fontAlgn="b"/>
                      <a:r>
                        <a:rPr lang="en-US" sz="1000" b="0" i="0" u="none" strike="noStrike" dirty="0">
                          <a:latin typeface="Arial"/>
                        </a:rPr>
                        <a:t>0.24</a:t>
                      </a:r>
                    </a:p>
                  </a:txBody>
                  <a:tcPr marL="6080" marR="6080" marT="6080" marB="0" anchor="b">
                    <a:lnL>
                      <a:noFill/>
                    </a:lnL>
                    <a:lnR>
                      <a:noFill/>
                    </a:lnR>
                    <a:lnT w="6350" cap="flat" cmpd="sng" algn="ctr">
                      <a:solidFill>
                        <a:srgbClr val="000000"/>
                      </a:solidFill>
                      <a:prstDash val="solid"/>
                      <a:round/>
                      <a:headEnd type="none" w="med" len="med"/>
                      <a:tailEnd type="none" w="med" len="med"/>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(0.15)</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r>
                        <a:rPr lang="en-US" sz="1000" b="0" i="0" u="none" strike="noStrike" dirty="0">
                          <a:latin typeface="Arial"/>
                        </a:rPr>
                        <a:t>International</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-0.27</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0.15</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(0.16)</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r>
                        <a:rPr lang="en-US" sz="1000" b="0" i="0" u="none" strike="noStrike" dirty="0">
                          <a:latin typeface="Arial"/>
                        </a:rPr>
                        <a:t>Family Income</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(0.38)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(0.83)</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(0.99)</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r>
                        <a:rPr lang="en-US" sz="1000" b="0" i="0" u="none" strike="noStrike" dirty="0">
                          <a:latin typeface="Arial"/>
                        </a:rPr>
                        <a:t>Male</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-0.16</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-0.23*  </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-0.29** </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(0.52)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(0.3)</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r>
                        <a:rPr lang="en-US" sz="1000" b="0" i="0" u="none" strike="noStrike" dirty="0">
                          <a:latin typeface="Arial"/>
                        </a:rPr>
                        <a:t>Northeast</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-0.06</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(0.7)</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(0.82)</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r>
                        <a:rPr lang="en-US" sz="1000" b="0" i="0" u="none" strike="noStrike" dirty="0">
                          <a:latin typeface="Arial"/>
                        </a:rPr>
                        <a:t>Risk Averse</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(0.51)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(0.27)</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(0.51)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(0.91)</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r>
                        <a:rPr lang="en-US" sz="1000" b="0" i="0" u="none" strike="noStrike" dirty="0">
                          <a:latin typeface="Arial"/>
                        </a:rPr>
                        <a:t>Loss Averse</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-0.16</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-0.33** </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-0.22</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(0.17)</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(0.07)</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(0.35)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(0.12)</a:t>
                      </a:r>
                    </a:p>
                  </a:txBody>
                  <a:tcPr marL="6080" marR="6080" marT="6080" marB="0" anchor="b">
                    <a:lnL>
                      <a:noFill/>
                    </a:lnL>
                    <a:lnR>
                      <a:noFill/>
                    </a:lnR>
                    <a:lnT>
                      <a:noFill/>
                    </a:lnT>
                    <a:lnB>
                      <a:noFill/>
                    </a:lnB>
                    <a:solidFill>
                      <a:schemeClr val="bg2">
                        <a:lumMod val="20000"/>
                        <a:lumOff val="80000"/>
                      </a:schemeClr>
                    </a:solidFill>
                  </a:tcPr>
                </a:tc>
              </a:tr>
              <a:tr h="222976">
                <a:tc>
                  <a:txBody>
                    <a:bodyPr/>
                    <a:lstStyle/>
                    <a:p>
                      <a:pPr algn="ctr" fontAlgn="b"/>
                      <a:r>
                        <a:rPr lang="en-US" sz="1000" b="0" i="0" u="none" strike="noStrike" dirty="0">
                          <a:latin typeface="Arial"/>
                        </a:rPr>
                        <a:t>Ambiguity Averse</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0.06</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0.16</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0.22*  </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(0.38)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(0.05)</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r>
                        <a:rPr lang="en-US" sz="1000" b="0" i="0" u="none" strike="noStrike" dirty="0">
                          <a:latin typeface="Arial"/>
                        </a:rPr>
                        <a:t>Patient</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0.23</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1" i="0" u="none" strike="noStrike" dirty="0">
                          <a:latin typeface="Arial"/>
                        </a:rPr>
                        <a:t>0.28**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0.22</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(0.13)</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(0.58)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(0.02)</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(0.11)</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r>
                        <a:rPr lang="en-US" sz="1000" b="0" i="0" u="none" strike="noStrike" dirty="0">
                          <a:latin typeface="Arial"/>
                        </a:rPr>
                        <a:t>Present Bias</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0.11</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0.15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0.03</a:t>
                      </a: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(0.95)</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(0.6)</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(0.48)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(0.24)</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(0.85)</a:t>
                      </a:r>
                    </a:p>
                  </a:txBody>
                  <a:tcPr marL="6080" marR="6080" marT="6080" marB="0" anchor="b">
                    <a:lnL>
                      <a:noFill/>
                    </a:lnL>
                    <a:lnR>
                      <a:noFill/>
                    </a:lnR>
                    <a:lnT>
                      <a:noFill/>
                    </a:lnT>
                    <a:lnB>
                      <a:noFill/>
                    </a:lnB>
                    <a:solidFill>
                      <a:schemeClr val="bg2">
                        <a:lumMod val="20000"/>
                        <a:lumOff val="80000"/>
                      </a:schemeClr>
                    </a:solidFill>
                  </a:tcPr>
                </a:tc>
              </a:tr>
              <a:tr h="147719">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r>
              <a:tr h="182928">
                <a:tc>
                  <a:txBody>
                    <a:bodyPr/>
                    <a:lstStyle/>
                    <a:p>
                      <a:pPr algn="l" fontAlgn="b"/>
                      <a:r>
                        <a:rPr lang="en-US" sz="1000" b="0" i="0" u="none" strike="noStrike" dirty="0">
                          <a:latin typeface="Arial"/>
                        </a:rPr>
                        <a:t>Observations</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78</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79</a:t>
                      </a:r>
                    </a:p>
                  </a:txBody>
                  <a:tcPr marL="6080" marR="6080" marT="6080" marB="0" anchor="b">
                    <a:lnL>
                      <a:noFill/>
                    </a:lnL>
                    <a:lnR>
                      <a:noFill/>
                    </a:lnR>
                    <a:lnT>
                      <a:noFill/>
                    </a:lnT>
                    <a:lnB>
                      <a:noFill/>
                    </a:lnB>
                    <a:solidFill>
                      <a:schemeClr val="bg2">
                        <a:lumMod val="20000"/>
                        <a:lumOff val="80000"/>
                      </a:schemeClr>
                    </a:solidFill>
                  </a:tcPr>
                </a:tc>
                <a:tc>
                  <a:txBody>
                    <a:bodyPr/>
                    <a:lstStyle/>
                    <a:p>
                      <a:pPr algn="ctr" fontAlgn="b"/>
                      <a:r>
                        <a:rPr lang="en-US" sz="1000" b="0" i="0" u="none" strike="noStrike" dirty="0">
                          <a:latin typeface="Arial"/>
                        </a:rPr>
                        <a:t>78</a:t>
                      </a:r>
                    </a:p>
                  </a:txBody>
                  <a:tcPr marL="6080" marR="6080" marT="6080" marB="0" anchor="b">
                    <a:lnL>
                      <a:noFill/>
                    </a:lnL>
                    <a:lnR>
                      <a:noFill/>
                    </a:lnR>
                    <a:lnT>
                      <a:noFill/>
                    </a:lnT>
                    <a:lnB>
                      <a:noFill/>
                    </a:lnB>
                    <a:solidFill>
                      <a:schemeClr val="bg2">
                        <a:lumMod val="20000"/>
                        <a:lumOff val="80000"/>
                      </a:schemeClr>
                    </a:solidFill>
                  </a:tcPr>
                </a:tc>
              </a:tr>
              <a:tr h="147719">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r>
              <a:tr h="165098">
                <a:tc gridSpan="2">
                  <a:txBody>
                    <a:bodyPr/>
                    <a:lstStyle/>
                    <a:p>
                      <a:pPr algn="l" fontAlgn="b"/>
                      <a:r>
                        <a:rPr lang="en-US" sz="1000" b="0" i="0" u="none" strike="noStrike" dirty="0">
                          <a:latin typeface="Arial"/>
                        </a:rPr>
                        <a:t>P-value in parentheses</a:t>
                      </a:r>
                    </a:p>
                  </a:txBody>
                  <a:tcPr marL="6080" marR="6080" marT="6080" marB="0" anchor="b">
                    <a:lnL>
                      <a:noFill/>
                    </a:lnL>
                    <a:lnR>
                      <a:noFill/>
                    </a:lnR>
                    <a:lnT>
                      <a:noFill/>
                    </a:lnT>
                    <a:lnB>
                      <a:noFill/>
                    </a:lnB>
                    <a:solidFill>
                      <a:schemeClr val="bg2">
                        <a:lumMod val="20000"/>
                        <a:lumOff val="80000"/>
                      </a:schemeClr>
                    </a:solidFill>
                  </a:tcPr>
                </a:tc>
                <a:tc hMerge="1">
                  <a:txBody>
                    <a:bodyPr/>
                    <a:lstStyle/>
                    <a:p>
                      <a:endParaRPr lang="en-US"/>
                    </a:p>
                  </a:txBody>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r>
              <a:tr h="165098">
                <a:tc gridSpan="9">
                  <a:txBody>
                    <a:bodyPr/>
                    <a:lstStyle/>
                    <a:p>
                      <a:pPr algn="l" fontAlgn="b"/>
                      <a:r>
                        <a:rPr lang="en-US" sz="1000" b="0" i="0" u="none" strike="noStrike" dirty="0">
                          <a:latin typeface="Arial"/>
                        </a:rPr>
                        <a:t>Significance at the 1, 5, and 10 percent levels are denoted respectively by *, **, and ***.</a:t>
                      </a:r>
                    </a:p>
                  </a:txBody>
                  <a:tcPr marL="6080" marR="6080" marT="6080" marB="0" anchor="b">
                    <a:lnL>
                      <a:noFill/>
                    </a:lnL>
                    <a:lnR>
                      <a:noFill/>
                    </a:lnR>
                    <a:lnT>
                      <a:noFill/>
                    </a:lnT>
                    <a:lnB>
                      <a:noFill/>
                    </a:lnB>
                    <a:solidFill>
                      <a:schemeClr val="bg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latin typeface="Arial"/>
                      </a:endParaRPr>
                    </a:p>
                  </a:txBody>
                  <a:tcPr marL="6080" marR="6080" marT="6080" marB="0" anchor="b">
                    <a:lnL>
                      <a:noFill/>
                    </a:lnL>
                    <a:lnR>
                      <a:noFill/>
                    </a:lnR>
                    <a:lnT>
                      <a:noFill/>
                    </a:lnT>
                    <a:lnB>
                      <a:noFill/>
                    </a:lnB>
                    <a:solidFill>
                      <a:schemeClr val="bg2">
                        <a:lumMod val="20000"/>
                        <a:lumOff val="80000"/>
                      </a:schemeClr>
                    </a:solidFill>
                  </a:tcPr>
                </a:tc>
              </a:tr>
            </a:tbl>
          </a:graphicData>
        </a:graphic>
      </p:graphicFrame>
      <p:sp>
        <p:nvSpPr>
          <p:cNvPr id="5" name="Oval 4"/>
          <p:cNvSpPr/>
          <p:nvPr/>
        </p:nvSpPr>
        <p:spPr>
          <a:xfrm>
            <a:off x="4648200" y="3962400"/>
            <a:ext cx="491601" cy="268229"/>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Oval 5"/>
          <p:cNvSpPr/>
          <p:nvPr/>
        </p:nvSpPr>
        <p:spPr>
          <a:xfrm>
            <a:off x="5299599" y="3962400"/>
            <a:ext cx="491601" cy="268229"/>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Oval 6"/>
          <p:cNvSpPr/>
          <p:nvPr/>
        </p:nvSpPr>
        <p:spPr>
          <a:xfrm>
            <a:off x="3242199" y="3962400"/>
            <a:ext cx="491601" cy="268229"/>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Oval 7"/>
          <p:cNvSpPr/>
          <p:nvPr/>
        </p:nvSpPr>
        <p:spPr>
          <a:xfrm>
            <a:off x="7509399" y="4343400"/>
            <a:ext cx="491601" cy="268229"/>
          </a:xfrm>
          <a:prstGeom prst="ellipse">
            <a:avLst/>
          </a:prstGeom>
          <a:noFill/>
          <a:ln>
            <a:solidFill>
              <a:srgbClr val="FF0000"/>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Oval 8"/>
          <p:cNvSpPr/>
          <p:nvPr/>
        </p:nvSpPr>
        <p:spPr>
          <a:xfrm>
            <a:off x="5334000" y="2855971"/>
            <a:ext cx="491601" cy="268229"/>
          </a:xfrm>
          <a:prstGeom prst="ellipse">
            <a:avLst/>
          </a:prstGeom>
          <a:noFill/>
          <a:ln>
            <a:solidFill>
              <a:srgbClr val="0000FF"/>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6019800" y="2895600"/>
            <a:ext cx="491601" cy="268229"/>
          </a:xfrm>
          <a:prstGeom prst="ellipse">
            <a:avLst/>
          </a:prstGeom>
          <a:noFill/>
          <a:ln>
            <a:solidFill>
              <a:srgbClr val="0000FF"/>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p:cNvSpPr/>
          <p:nvPr/>
        </p:nvSpPr>
        <p:spPr>
          <a:xfrm>
            <a:off x="7509399" y="2895600"/>
            <a:ext cx="491601" cy="268229"/>
          </a:xfrm>
          <a:prstGeom prst="ellipse">
            <a:avLst/>
          </a:prstGeom>
          <a:noFill/>
          <a:ln>
            <a:solidFill>
              <a:srgbClr val="0000FF"/>
            </a:solidFill>
          </a:ln>
          <a:effectLst>
            <a:innerShdw blurRad="38100" dist="12700" dir="5400000">
              <a:srgbClr val="FFFFFF">
                <a:alpha val="25000"/>
              </a:srgbClr>
            </a:innerShdw>
            <a:outerShdw blurRad="88900" dist="50800" dir="5400000" sx="102000" sy="102000" algn="tl" rotWithShape="0">
              <a:srgbClr val="808080">
                <a:alpha val="2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612775" y="457200"/>
            <a:ext cx="7918450" cy="788987"/>
          </a:xfrm>
        </p:spPr>
        <p:txBody>
          <a:bodyPr/>
          <a:lstStyle/>
          <a:p>
            <a:r>
              <a:rPr lang="en-US" dirty="0" smtClean="0"/>
              <a:t>Conclusion</a:t>
            </a:r>
          </a:p>
        </p:txBody>
      </p:sp>
      <p:sp>
        <p:nvSpPr>
          <p:cNvPr id="30723" name="Content Placeholder 2"/>
          <p:cNvSpPr>
            <a:spLocks noGrp="1"/>
          </p:cNvSpPr>
          <p:nvPr>
            <p:ph idx="4294967295"/>
          </p:nvPr>
        </p:nvSpPr>
        <p:spPr>
          <a:xfrm>
            <a:off x="228600" y="1246187"/>
            <a:ext cx="8534400" cy="5383213"/>
          </a:xfrm>
        </p:spPr>
        <p:txBody>
          <a:bodyPr>
            <a:normAutofit fontScale="92500"/>
          </a:bodyPr>
          <a:lstStyle/>
          <a:p>
            <a:pPr>
              <a:spcBef>
                <a:spcPts val="2200"/>
              </a:spcBef>
            </a:pPr>
            <a:r>
              <a:rPr lang="en-US" dirty="0" smtClean="0"/>
              <a:t>On NEP questions: Higher significance of experimental variables than demographic variables on environmental attitudes</a:t>
            </a:r>
          </a:p>
          <a:p>
            <a:pPr lvl="1">
              <a:spcBef>
                <a:spcPts val="2200"/>
              </a:spcBef>
            </a:pPr>
            <a:r>
              <a:rPr lang="en-US" dirty="0" smtClean="0"/>
              <a:t>Scoring methods and sample </a:t>
            </a:r>
          </a:p>
          <a:p>
            <a:pPr>
              <a:spcBef>
                <a:spcPts val="2200"/>
              </a:spcBef>
            </a:pPr>
            <a:r>
              <a:rPr lang="en-US" dirty="0" smtClean="0"/>
              <a:t>Ambiguity and Loss Aversion</a:t>
            </a:r>
          </a:p>
          <a:p>
            <a:pPr lvl="1">
              <a:spcBef>
                <a:spcPts val="2200"/>
              </a:spcBef>
            </a:pPr>
            <a:r>
              <a:rPr lang="en-US" dirty="0" smtClean="0"/>
              <a:t>Disagreement among external sources decrease the amount of attention paid to them (Cameron, 2005)</a:t>
            </a:r>
          </a:p>
          <a:p>
            <a:pPr lvl="1">
              <a:spcBef>
                <a:spcPts val="2200"/>
              </a:spcBef>
            </a:pPr>
            <a:r>
              <a:rPr lang="en-US" dirty="0" smtClean="0"/>
              <a:t>Uncertainty over climate change reduces the frequency of green behavior (Swim, 2009)</a:t>
            </a:r>
          </a:p>
          <a:p>
            <a:pPr>
              <a:spcBef>
                <a:spcPts val="2200"/>
              </a:spcBef>
            </a:pPr>
            <a:r>
              <a:rPr lang="en-US" dirty="0" smtClean="0"/>
              <a:t>Policy Implications </a:t>
            </a:r>
          </a:p>
          <a:p>
            <a:pPr>
              <a:spcBef>
                <a:spcPts val="2200"/>
              </a:spcBef>
            </a:pPr>
            <a:r>
              <a:rPr lang="en-US" dirty="0" smtClean="0"/>
              <a:t>Future Research</a:t>
            </a:r>
          </a:p>
          <a:p>
            <a:pPr lvl="1">
              <a:spcBef>
                <a:spcPts val="2200"/>
              </a:spcBef>
            </a:pPr>
            <a:r>
              <a:rPr lang="en-US" dirty="0" smtClean="0"/>
              <a:t>Larger and more heterogeneous sample</a:t>
            </a:r>
          </a:p>
          <a:p>
            <a:pPr lvl="1">
              <a:spcBef>
                <a:spcPts val="2200"/>
              </a:spcBef>
              <a:buNone/>
            </a:pPr>
            <a:endParaRPr lang="en-US" dirty="0" smtClean="0"/>
          </a:p>
          <a:p>
            <a:pPr lvl="1">
              <a:spcBef>
                <a:spcPts val="600"/>
              </a:spcBef>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7431</TotalTime>
  <Words>1504</Words>
  <Application>Microsoft Office PowerPoint</Application>
  <PresentationFormat>On-screen Show (4:3)</PresentationFormat>
  <Paragraphs>527</Paragraphs>
  <Slides>10</Slides>
  <Notes>3</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Twilight</vt:lpstr>
      <vt:lpstr>Slide 1</vt:lpstr>
      <vt:lpstr>Background</vt:lpstr>
      <vt:lpstr>Methodology</vt:lpstr>
      <vt:lpstr>Experimental Design</vt:lpstr>
      <vt:lpstr>Slide 5</vt:lpstr>
      <vt:lpstr>Slide 6</vt:lpstr>
      <vt:lpstr>Slide 7</vt:lpstr>
      <vt:lpstr>Slide 8</vt:lpstr>
      <vt:lpstr>Conclusion</vt:lpstr>
      <vt:lpstr>Slide 10</vt:lpstr>
    </vt:vector>
  </TitlesOfParts>
  <Company>Middlebury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Kathrina Soja</dc:creator>
  <cp:lastModifiedBy>Kathrina Soja</cp:lastModifiedBy>
  <cp:revision>26</cp:revision>
  <dcterms:created xsi:type="dcterms:W3CDTF">2009-12-01T13:44:13Z</dcterms:created>
  <dcterms:modified xsi:type="dcterms:W3CDTF">2009-12-01T13:47:42Z</dcterms:modified>
</cp:coreProperties>
</file>