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9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72AF96-A77E-3F47-89D6-8D5AA3A38EE5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5C216D-D7FD-1744-9CAF-F7402B2F4B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2487" y="3607164"/>
            <a:ext cx="4151282" cy="108079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Kareem Khalifa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Philosophy Department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Middlebury College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5755957" cy="1229408"/>
          </a:xfrm>
        </p:spPr>
        <p:txBody>
          <a:bodyPr/>
          <a:lstStyle/>
          <a:p>
            <a:r>
              <a:rPr lang="en-US" dirty="0" err="1" smtClean="0"/>
              <a:t>Sextus</a:t>
            </a:r>
            <a:r>
              <a:rPr lang="en-US" dirty="0" smtClean="0"/>
              <a:t> </a:t>
            </a:r>
            <a:r>
              <a:rPr lang="en-US" dirty="0" err="1" smtClean="0"/>
              <a:t>Empiricus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0" y="1229408"/>
            <a:ext cx="4607468" cy="562859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9537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6" y="2564189"/>
            <a:ext cx="5612190" cy="4209143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9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i="1" dirty="0" smtClean="0"/>
              <a:t>q </a:t>
            </a:r>
            <a:r>
              <a:rPr lang="en-US" dirty="0" smtClean="0"/>
              <a:t>is </a:t>
            </a:r>
            <a:r>
              <a:rPr lang="en-US" i="1" dirty="0" smtClean="0"/>
              <a:t>S’s</a:t>
            </a:r>
            <a:r>
              <a:rPr lang="en-US" dirty="0" smtClean="0"/>
              <a:t> justification for believing that </a:t>
            </a:r>
            <a:r>
              <a:rPr lang="en-US" i="1" dirty="0" smtClean="0"/>
              <a:t>p</a:t>
            </a:r>
            <a:r>
              <a:rPr lang="en-US" dirty="0" smtClean="0"/>
              <a:t>, then </a:t>
            </a:r>
            <a:r>
              <a:rPr lang="en-US" i="1" dirty="0" smtClean="0"/>
              <a:t>S </a:t>
            </a:r>
            <a:r>
              <a:rPr lang="en-US" dirty="0" smtClean="0"/>
              <a:t>must be justified in believing that </a:t>
            </a:r>
            <a:r>
              <a:rPr lang="en-US" i="1" dirty="0" smtClean="0"/>
              <a:t>q.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5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2.3.2</a:t>
            </a:r>
            <a:r>
              <a:rPr lang="en-US" dirty="0" smtClean="0"/>
              <a:t>. Setting up the </a:t>
            </a:r>
            <a:r>
              <a:rPr lang="en-US" dirty="0" err="1" smtClean="0"/>
              <a:t>Trilemma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29276" cy="5355695"/>
          </a:xfrm>
        </p:spPr>
        <p:txBody>
          <a:bodyPr>
            <a:normAutofit/>
          </a:bodyPr>
          <a:lstStyle/>
          <a:p>
            <a:r>
              <a:rPr lang="en-US" dirty="0" smtClean="0"/>
              <a:t>Suppose that you claim to know that </a:t>
            </a:r>
            <a:r>
              <a:rPr lang="en-US" i="1" dirty="0" smtClean="0"/>
              <a:t>p</a:t>
            </a:r>
            <a:endParaRPr lang="en-US" dirty="0" smtClean="0"/>
          </a:p>
          <a:p>
            <a:r>
              <a:rPr lang="en-US" dirty="0" smtClean="0"/>
              <a:t>How do you know that </a:t>
            </a:r>
            <a:r>
              <a:rPr lang="en-US" i="1" dirty="0" smtClean="0"/>
              <a:t>p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q </a:t>
            </a:r>
            <a:r>
              <a:rPr lang="en-US" dirty="0" smtClean="0"/>
              <a:t>is your justification, then you should answer, “Because </a:t>
            </a:r>
            <a:r>
              <a:rPr lang="en-US" i="1" dirty="0" smtClean="0"/>
              <a:t>q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However, because there are no free lunches, we must be able to answer the question, “How do you that </a:t>
            </a:r>
            <a:r>
              <a:rPr lang="en-US" i="1" dirty="0" smtClean="0"/>
              <a:t>q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5" b="99066" l="8040" r="89978">
                        <a14:foregroundMark x1="53451" y1="4062" x2="53451" y2="3899"/>
                        <a14:foregroundMark x1="50257" y1="31397" x2="50587" y2="33672"/>
                      </a14:backgroundRemoval>
                    </a14:imgEffect>
                  </a14:imgLayer>
                </a14:imgProps>
              </a:ext>
            </a:extLst>
          </a:blip>
          <a:srcRect l="7511" r="8195"/>
          <a:stretch/>
        </p:blipFill>
        <p:spPr>
          <a:xfrm>
            <a:off x="4668762" y="1337310"/>
            <a:ext cx="457200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2.3.2</a:t>
            </a:r>
            <a:r>
              <a:rPr lang="en-US" dirty="0" smtClean="0"/>
              <a:t>. The Three Horns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line of questioning has only three possible outcomes: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An infinite regress</a:t>
            </a:r>
            <a:r>
              <a:rPr lang="en-US" dirty="0" smtClean="0"/>
              <a:t>: I know that p because of q, I know that q because of r…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A vicious circle</a:t>
            </a:r>
            <a:r>
              <a:rPr lang="en-US" dirty="0" smtClean="0"/>
              <a:t>: I know that p because of q, I know that q because of p</a:t>
            </a:r>
            <a:endParaRPr lang="en-US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An arbitrary stopping point</a:t>
            </a:r>
            <a:r>
              <a:rPr lang="en-US" dirty="0" smtClean="0"/>
              <a:t>: I know that p because of q, and I know that q just because.</a:t>
            </a:r>
          </a:p>
          <a:p>
            <a:pPr marL="571500" indent="-514350"/>
            <a:r>
              <a:rPr lang="en-US" dirty="0" smtClean="0"/>
              <a:t>But we don’t possess infinite reasons, and neither viciously circular reasoning nor arbitrary stopping points seem to provide justification.</a:t>
            </a:r>
          </a:p>
          <a:p>
            <a:pPr marL="571500" indent="-514350"/>
            <a:r>
              <a:rPr lang="en-US" dirty="0" smtClean="0"/>
              <a:t>Hence we aren’t justified in believing in anything!!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0" b="99045" l="1875" r="99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102" y="1536700"/>
            <a:ext cx="8128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2.3.3</a:t>
            </a:r>
            <a:r>
              <a:rPr lang="en-US" dirty="0" smtClean="0"/>
              <a:t>. 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282" y="1513116"/>
            <a:ext cx="4752718" cy="5344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A1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 smtClean="0"/>
              <a:t> For </a:t>
            </a:r>
            <a:r>
              <a:rPr lang="en-US" dirty="0"/>
              <a:t>all </a:t>
            </a:r>
            <a:r>
              <a:rPr lang="en-US" i="1" dirty="0"/>
              <a:t>S, p, </a:t>
            </a:r>
            <a:r>
              <a:rPr lang="en-US" dirty="0"/>
              <a:t>and </a:t>
            </a:r>
            <a:r>
              <a:rPr lang="en-US" i="1" dirty="0"/>
              <a:t>q, </a:t>
            </a:r>
            <a:r>
              <a:rPr lang="en-US" dirty="0"/>
              <a:t>if </a:t>
            </a:r>
            <a:r>
              <a:rPr lang="en-US" i="1" dirty="0"/>
              <a:t>q </a:t>
            </a:r>
            <a:r>
              <a:rPr lang="en-US" dirty="0"/>
              <a:t>is </a:t>
            </a:r>
            <a:r>
              <a:rPr lang="en-US" i="1" dirty="0"/>
              <a:t>S’s</a:t>
            </a:r>
            <a:r>
              <a:rPr lang="en-US" dirty="0"/>
              <a:t> justification for believing that </a:t>
            </a:r>
            <a:r>
              <a:rPr lang="en-US" i="1" dirty="0"/>
              <a:t>p</a:t>
            </a:r>
            <a:r>
              <a:rPr lang="en-US" dirty="0"/>
              <a:t>, then </a:t>
            </a:r>
            <a:r>
              <a:rPr lang="en-US" i="1" dirty="0"/>
              <a:t>S </a:t>
            </a:r>
            <a:r>
              <a:rPr lang="en-US" dirty="0"/>
              <a:t>must be justified in believing that </a:t>
            </a:r>
            <a:r>
              <a:rPr lang="en-US" i="1" dirty="0"/>
              <a:t>q.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A2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A1 is true, then all justification results in an infinite regress, a vicious circle, or stopping at an arbitrary assumption.</a:t>
            </a:r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A3</a:t>
            </a:r>
            <a:r>
              <a:rPr lang="en-US" dirty="0" smtClean="0">
                <a:solidFill>
                  <a:srgbClr val="A9432B"/>
                </a:solidFill>
              </a:rPr>
              <a:t>. </a:t>
            </a:r>
            <a:r>
              <a:rPr lang="en-US" dirty="0" smtClean="0"/>
              <a:t>We </a:t>
            </a:r>
            <a:r>
              <a:rPr lang="en-US" dirty="0"/>
              <a:t>cannot possess an infinite chain of justification.</a:t>
            </a:r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A4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 smtClean="0"/>
              <a:t> Viciously </a:t>
            </a:r>
            <a:r>
              <a:rPr lang="en-US" dirty="0"/>
              <a:t>circular reasoning does not provide justification.</a:t>
            </a:r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A5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 smtClean="0"/>
              <a:t> Stopping </a:t>
            </a:r>
            <a:r>
              <a:rPr lang="en-US" dirty="0"/>
              <a:t>at an arbitrary assumption does not provide </a:t>
            </a:r>
            <a:r>
              <a:rPr lang="en-US" u="sng" dirty="0"/>
              <a:t>justification.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A6.</a:t>
            </a:r>
            <a:r>
              <a:rPr lang="en-US" dirty="0">
                <a:sym typeface="Symbol"/>
              </a:rPr>
              <a:t></a:t>
            </a:r>
            <a:r>
              <a:rPr lang="en-US" dirty="0"/>
              <a:t> No belief is justified. (A1-A5)</a:t>
            </a:r>
          </a:p>
        </p:txBody>
      </p:sp>
    </p:spTree>
    <p:extLst>
      <p:ext uri="{BB962C8B-B14F-4D97-AF65-F5344CB8AC3E}">
        <p14:creationId xmlns:p14="http://schemas.microsoft.com/office/powerpoint/2010/main" val="260220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r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 smtClean="0"/>
              <a:t>The Five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3961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1.1. </a:t>
            </a:r>
            <a:r>
              <a:rPr lang="en-US" dirty="0" smtClean="0"/>
              <a:t>Belief and appearances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1.2. </a:t>
            </a:r>
            <a:r>
              <a:rPr lang="en-US" dirty="0" smtClean="0"/>
              <a:t>Standards of skepticism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1.3. </a:t>
            </a:r>
            <a:r>
              <a:rPr lang="en-US" dirty="0" smtClean="0"/>
              <a:t>Aim of skepticism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4569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Five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2.1. </a:t>
            </a:r>
            <a:r>
              <a:rPr lang="en-US" dirty="0" smtClean="0"/>
              <a:t>Dispute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/>
              <a:t> Relativity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2.3. </a:t>
            </a:r>
            <a:r>
              <a:rPr lang="en-US" dirty="0" smtClean="0"/>
              <a:t>Agrippa’s </a:t>
            </a:r>
            <a:r>
              <a:rPr lang="en-US" dirty="0" err="1"/>
              <a:t>Trilemma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0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4673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2.1.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58840" y="1527048"/>
            <a:ext cx="434683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D1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Equally </a:t>
            </a:r>
            <a:r>
              <a:rPr lang="en-US" dirty="0"/>
              <a:t>good </a:t>
            </a:r>
            <a:r>
              <a:rPr lang="en-US" dirty="0" smtClean="0"/>
              <a:t>arguments </a:t>
            </a:r>
            <a:r>
              <a:rPr lang="en-US" dirty="0"/>
              <a:t>for and against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exist.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A9432B"/>
                </a:solidFill>
              </a:rPr>
              <a:t>D2. </a:t>
            </a:r>
            <a:r>
              <a:rPr lang="en-US" dirty="0" smtClean="0"/>
              <a:t>If </a:t>
            </a:r>
            <a:r>
              <a:rPr lang="en-US" dirty="0"/>
              <a:t>equally good </a:t>
            </a:r>
            <a:r>
              <a:rPr lang="en-US" dirty="0" smtClean="0"/>
              <a:t>arguments </a:t>
            </a:r>
            <a:r>
              <a:rPr lang="en-US" dirty="0"/>
              <a:t>for and against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exist, </a:t>
            </a:r>
            <a:r>
              <a:rPr lang="en-US" dirty="0"/>
              <a:t>then we should </a:t>
            </a:r>
            <a:r>
              <a:rPr lang="en-US" u="sng" dirty="0"/>
              <a:t>suspend judgment about </a:t>
            </a:r>
            <a:r>
              <a:rPr lang="en-US" i="1" u="sng" dirty="0"/>
              <a:t>p</a:t>
            </a:r>
            <a:r>
              <a:rPr lang="en-US" u="sng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A9432B"/>
                </a:solidFill>
              </a:rPr>
              <a:t>D3</a:t>
            </a:r>
            <a:r>
              <a:rPr lang="en-US" dirty="0" smtClean="0">
                <a:solidFill>
                  <a:srgbClr val="A9432B"/>
                </a:solidFill>
              </a:rPr>
              <a:t>. </a:t>
            </a:r>
            <a:r>
              <a:rPr lang="en-US" dirty="0" smtClean="0">
                <a:sym typeface="Symbol"/>
              </a:rPr>
              <a:t></a:t>
            </a:r>
            <a:r>
              <a:rPr lang="en-US" dirty="0" smtClean="0"/>
              <a:t> </a:t>
            </a:r>
            <a:r>
              <a:rPr lang="en-US" dirty="0"/>
              <a:t>We should suspend judgment about </a:t>
            </a:r>
            <a:r>
              <a:rPr lang="en-US" i="1" dirty="0"/>
              <a:t>p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8292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2.2. </a:t>
            </a:r>
            <a:r>
              <a:rPr lang="en-US" dirty="0" smtClean="0"/>
              <a:t>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283" y="1513116"/>
            <a:ext cx="4444870" cy="53448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>
                <a:solidFill>
                  <a:srgbClr val="A9432B"/>
                </a:solidFill>
              </a:rPr>
              <a:t>2.2.1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 smtClean="0"/>
              <a:t> ‘Perspectival’ Arguments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A9432B"/>
                </a:solidFill>
              </a:rPr>
              <a:t>2.2.2</a:t>
            </a:r>
            <a:r>
              <a:rPr lang="en-US" dirty="0" smtClean="0">
                <a:solidFill>
                  <a:srgbClr val="A9432B"/>
                </a:solidFill>
              </a:rPr>
              <a:t>.</a:t>
            </a:r>
            <a:r>
              <a:rPr lang="en-US" dirty="0" smtClean="0"/>
              <a:t> ‘Objective’ </a:t>
            </a:r>
            <a:r>
              <a:rPr lang="en-US" dirty="0"/>
              <a:t>Arguments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2.2.1</a:t>
            </a:r>
            <a:r>
              <a:rPr lang="en-US" dirty="0" smtClean="0"/>
              <a:t>. ‘Perspectival’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40" y="1513117"/>
            <a:ext cx="4580445" cy="489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rgbClr val="A9432B"/>
                </a:solidFill>
              </a:rPr>
              <a:t>P1.</a:t>
            </a:r>
            <a:r>
              <a:rPr lang="en-US" sz="2100" dirty="0" smtClean="0"/>
              <a:t> The </a:t>
            </a:r>
            <a:r>
              <a:rPr lang="en-US" sz="2100" dirty="0"/>
              <a:t>only way to ascertain which appearances are the objectively correct ones is by appeal to other appearances. 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A9432B"/>
                </a:solidFill>
              </a:rPr>
              <a:t>P2</a:t>
            </a:r>
            <a:r>
              <a:rPr lang="en-US" sz="2100" dirty="0" smtClean="0">
                <a:solidFill>
                  <a:srgbClr val="A9432B"/>
                </a:solidFill>
              </a:rPr>
              <a:t>.</a:t>
            </a:r>
            <a:r>
              <a:rPr lang="en-US" sz="2100" dirty="0"/>
              <a:t> </a:t>
            </a:r>
            <a:r>
              <a:rPr lang="en-US" sz="2100" dirty="0" smtClean="0"/>
              <a:t>Subjects </a:t>
            </a:r>
            <a:r>
              <a:rPr lang="en-US" sz="2100" dirty="0"/>
              <a:t>who differ anatomically, perceptually, environmentally, or culturally will not experience the same appearances. 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>
                <a:solidFill>
                  <a:srgbClr val="A9432B"/>
                </a:solidFill>
              </a:rPr>
              <a:t>P3.</a:t>
            </a:r>
            <a:r>
              <a:rPr lang="en-US" sz="2100" dirty="0" smtClean="0"/>
              <a:t> There </a:t>
            </a:r>
            <a:r>
              <a:rPr lang="en-US" sz="2100" dirty="0"/>
              <a:t>are subjects who differ anatomically, perceptually, </a:t>
            </a:r>
            <a:r>
              <a:rPr lang="en-US" sz="2100" u="sng" dirty="0"/>
              <a:t>environmentally, or culturally.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A9432B"/>
                </a:solidFill>
              </a:rPr>
              <a:t>P4</a:t>
            </a:r>
            <a:r>
              <a:rPr lang="en-US" sz="2100" dirty="0" smtClean="0">
                <a:solidFill>
                  <a:srgbClr val="A9432B"/>
                </a:solidFill>
              </a:rPr>
              <a:t>.</a:t>
            </a:r>
            <a:r>
              <a:rPr lang="en-US" sz="2100" dirty="0"/>
              <a:t> </a:t>
            </a:r>
            <a:r>
              <a:rPr lang="en-US" sz="2100" dirty="0" smtClean="0">
                <a:sym typeface="Symbol"/>
              </a:rPr>
              <a:t></a:t>
            </a:r>
            <a:r>
              <a:rPr lang="en-US" sz="2100" dirty="0" smtClean="0"/>
              <a:t> </a:t>
            </a:r>
            <a:r>
              <a:rPr lang="en-US" sz="2100" dirty="0"/>
              <a:t>There is no way to ascertain which appearances are the objectively correct ones</a:t>
            </a:r>
            <a:r>
              <a:rPr lang="en-US" sz="2100" dirty="0" smtClean="0"/>
              <a:t>.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416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2.2.2. </a:t>
            </a:r>
            <a:r>
              <a:rPr lang="en-US" dirty="0" smtClean="0"/>
              <a:t>‘Objective’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40" y="1513117"/>
            <a:ext cx="4580445" cy="489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rgbClr val="A9432B"/>
                </a:solidFill>
              </a:rPr>
              <a:t>P1.</a:t>
            </a:r>
            <a:r>
              <a:rPr lang="en-US" sz="2300" dirty="0" smtClean="0"/>
              <a:t> The </a:t>
            </a:r>
            <a:r>
              <a:rPr lang="en-US" sz="2300" dirty="0"/>
              <a:t>only way to ascertain which appearances are the objectively correct ones is by appeal to other appearances.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>
                <a:solidFill>
                  <a:srgbClr val="A9432B"/>
                </a:solidFill>
              </a:rPr>
              <a:t>O1.</a:t>
            </a:r>
            <a:r>
              <a:rPr lang="en-US" sz="2300" dirty="0"/>
              <a:t> </a:t>
            </a:r>
            <a:r>
              <a:rPr lang="en-US" sz="2300" dirty="0" smtClean="0"/>
              <a:t>Objects </a:t>
            </a:r>
            <a:r>
              <a:rPr lang="en-US" sz="2300" dirty="0"/>
              <a:t>appear differently according to their admixtures, composition, quantity, frequency, and position.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>
                <a:solidFill>
                  <a:srgbClr val="A9432B"/>
                </a:solidFill>
              </a:rPr>
              <a:t>O2</a:t>
            </a:r>
            <a:r>
              <a:rPr lang="en-US" sz="2300" dirty="0">
                <a:solidFill>
                  <a:srgbClr val="A9432B"/>
                </a:solidFill>
              </a:rPr>
              <a:t>.</a:t>
            </a:r>
            <a:r>
              <a:rPr lang="en-US" sz="2300" dirty="0"/>
              <a:t> </a:t>
            </a:r>
            <a:r>
              <a:rPr lang="en-US" sz="2300" u="sng" dirty="0"/>
              <a:t>???</a:t>
            </a:r>
            <a:endParaRPr lang="en-US" sz="2300" dirty="0"/>
          </a:p>
          <a:p>
            <a:pPr marL="0" indent="0">
              <a:buNone/>
            </a:pPr>
            <a:r>
              <a:rPr lang="en-US" sz="2300" dirty="0">
                <a:solidFill>
                  <a:srgbClr val="A9432B"/>
                </a:solidFill>
              </a:rPr>
              <a:t>P4</a:t>
            </a:r>
            <a:r>
              <a:rPr lang="en-US" sz="2300" dirty="0" smtClean="0">
                <a:solidFill>
                  <a:srgbClr val="A9432B"/>
                </a:solidFill>
              </a:rPr>
              <a:t>.</a:t>
            </a:r>
            <a:r>
              <a:rPr lang="en-US" sz="2300" dirty="0" smtClean="0">
                <a:sym typeface="Symbol"/>
              </a:rPr>
              <a:t></a:t>
            </a:r>
            <a:r>
              <a:rPr lang="en-US" sz="2300" dirty="0" smtClean="0"/>
              <a:t> </a:t>
            </a:r>
            <a:r>
              <a:rPr lang="en-US" sz="2300" dirty="0"/>
              <a:t>There is no way to ascertain which appearances are the objectively correct ones. (S1, O1, O2?)</a:t>
            </a:r>
          </a:p>
        </p:txBody>
      </p:sp>
    </p:spTree>
    <p:extLst>
      <p:ext uri="{BB962C8B-B14F-4D97-AF65-F5344CB8AC3E}">
        <p14:creationId xmlns:p14="http://schemas.microsoft.com/office/powerpoint/2010/main" val="249870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 </a:t>
            </a:r>
            <a:r>
              <a:rPr lang="en-US" dirty="0" smtClean="0"/>
              <a:t>Agrippa’s </a:t>
            </a:r>
            <a:r>
              <a:rPr lang="en-US" dirty="0" err="1" smtClean="0"/>
              <a:t>Trilemma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3" y="2806095"/>
            <a:ext cx="3945466" cy="33200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9432B"/>
                </a:solidFill>
              </a:rPr>
              <a:t>2.3.1</a:t>
            </a:r>
            <a:r>
              <a:rPr lang="en-US" dirty="0" smtClean="0">
                <a:solidFill>
                  <a:srgbClr val="A9432B"/>
                </a:solidFill>
              </a:rPr>
              <a:t>. </a:t>
            </a:r>
            <a:r>
              <a:rPr lang="en-US" dirty="0" smtClean="0"/>
              <a:t>No Free Lunch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432B"/>
                </a:solidFill>
              </a:rPr>
              <a:t>2.3.2</a:t>
            </a:r>
            <a:r>
              <a:rPr lang="en-US" dirty="0" smtClean="0">
                <a:solidFill>
                  <a:srgbClr val="A9432B"/>
                </a:solidFill>
              </a:rPr>
              <a:t>. </a:t>
            </a:r>
            <a:r>
              <a:rPr lang="en-US" dirty="0" smtClean="0"/>
              <a:t>The Set-Up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9432B"/>
                </a:solidFill>
              </a:rPr>
              <a:t>2.3.3</a:t>
            </a:r>
            <a:r>
              <a:rPr lang="en-US" dirty="0" smtClean="0">
                <a:solidFill>
                  <a:srgbClr val="A9432B"/>
                </a:solidFill>
              </a:rPr>
              <a:t>. </a:t>
            </a:r>
            <a:r>
              <a:rPr lang="en-US" dirty="0" smtClean="0"/>
              <a:t>The Argument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5" b="100000" l="1200" r="90000">
                        <a14:foregroundMark x1="18800" y1="41955" x2="18800" y2="41955"/>
                        <a14:foregroundMark x1="16600" y1="43308" x2="16600" y2="43308"/>
                        <a14:foregroundMark x1="21800" y1="65865" x2="21800" y2="65865"/>
                        <a14:foregroundMark x1="26000" y1="67218" x2="26000" y2="67218"/>
                        <a14:foregroundMark x1="18400" y1="60451" x2="18400" y2="60451"/>
                        <a14:foregroundMark x1="17400" y1="58647" x2="17400" y2="58647"/>
                        <a14:foregroundMark x1="19000" y1="63459" x2="19000" y2="63459"/>
                        <a14:foregroundMark x1="26600" y1="70526" x2="26600" y2="70526"/>
                        <a14:foregroundMark x1="29800" y1="73534" x2="29800" y2="73534"/>
                        <a14:foregroundMark x1="7600" y1="75639" x2="8000" y2="75639"/>
                        <a14:foregroundMark x1="21600" y1="69774" x2="12600" y2="71579"/>
                        <a14:foregroundMark x1="86600" y1="76992" x2="90000" y2="80150"/>
                      </a14:backgroundRemoval>
                    </a14:imgEffect>
                  </a14:imgLayer>
                </a14:imgProps>
              </a:ext>
            </a:extLst>
          </a:blip>
          <a:srcRect t="8149"/>
          <a:stretch/>
        </p:blipFill>
        <p:spPr>
          <a:xfrm>
            <a:off x="-1" y="987552"/>
            <a:ext cx="4805447" cy="58704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6782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411</TotalTime>
  <Words>578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Sextus Empiricus</vt:lpstr>
      <vt:lpstr>Overview</vt:lpstr>
      <vt:lpstr>1. Background</vt:lpstr>
      <vt:lpstr>2. The Five Modes</vt:lpstr>
      <vt:lpstr>2.1. Dispute</vt:lpstr>
      <vt:lpstr>2.2. Relativity</vt:lpstr>
      <vt:lpstr>2.2.1. ‘Perspectival’ Arguments</vt:lpstr>
      <vt:lpstr>2.2.2. ‘Objective’ Arguments</vt:lpstr>
      <vt:lpstr>2.3. Agrippa’s Trilemma</vt:lpstr>
      <vt:lpstr>2.3.1.</vt:lpstr>
      <vt:lpstr>2.3.2. Setting up the Trilemma</vt:lpstr>
      <vt:lpstr>2.3.2. The Three Horns</vt:lpstr>
      <vt:lpstr>2.3.3. The Argument</vt:lpstr>
    </vt:vector>
  </TitlesOfParts>
  <Company>Middlebury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Sextus Empiricus</dc:title>
  <dc:creator>Kareem Khalifa</dc:creator>
  <cp:lastModifiedBy>Kareem Khalifa</cp:lastModifiedBy>
  <cp:revision>8</cp:revision>
  <dcterms:created xsi:type="dcterms:W3CDTF">2016-02-22T20:31:14Z</dcterms:created>
  <dcterms:modified xsi:type="dcterms:W3CDTF">2016-02-23T20:02:30Z</dcterms:modified>
</cp:coreProperties>
</file>