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4" r:id="rId1"/>
  </p:sldMasterIdLst>
  <p:notesMasterIdLst>
    <p:notesMasterId r:id="rId8"/>
  </p:notesMasterIdLst>
  <p:sldIdLst>
    <p:sldId id="256" r:id="rId2"/>
    <p:sldId id="257" r:id="rId3"/>
    <p:sldId id="258" r:id="rId4"/>
    <p:sldId id="260" r:id="rId5"/>
    <p:sldId id="261"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8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B88018-E48E-D741-A51E-243735E2F1FE}" type="datetimeFigureOut">
              <a:rPr lang="en-US" smtClean="0"/>
              <a:t>4/7/16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59A7D0-D955-7F4F-A75E-B12E817FD80E}" type="slidenum">
              <a:rPr lang="en-US" smtClean="0"/>
              <a:t>‹#›</a:t>
            </a:fld>
            <a:endParaRPr lang="en-US"/>
          </a:p>
        </p:txBody>
      </p:sp>
    </p:spTree>
    <p:extLst>
      <p:ext uri="{BB962C8B-B14F-4D97-AF65-F5344CB8AC3E}">
        <p14:creationId xmlns:p14="http://schemas.microsoft.com/office/powerpoint/2010/main" val="2224202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do we measure degrees of belief? A crucial function of belief is how it figures in our </a:t>
            </a:r>
            <a:r>
              <a:rPr lang="en-US" sz="1200" i="1" kern="1200" dirty="0" smtClean="0">
                <a:solidFill>
                  <a:schemeClr val="tx1"/>
                </a:solidFill>
                <a:effectLst/>
                <a:latin typeface="+mn-lt"/>
                <a:ea typeface="+mn-ea"/>
                <a:cs typeface="+mn-cs"/>
              </a:rPr>
              <a:t>behavior</a:t>
            </a:r>
            <a:r>
              <a:rPr lang="en-US" sz="1200" kern="1200" dirty="0" smtClean="0">
                <a:solidFill>
                  <a:schemeClr val="tx1"/>
                </a:solidFill>
                <a:effectLst/>
                <a:latin typeface="+mn-lt"/>
                <a:ea typeface="+mn-ea"/>
                <a:cs typeface="+mn-cs"/>
              </a:rPr>
              <a:t>. We can see every intentional behavior as a kind of </a:t>
            </a:r>
            <a:r>
              <a:rPr lang="en-US" sz="1200" i="1" kern="1200" dirty="0" smtClean="0">
                <a:solidFill>
                  <a:schemeClr val="tx1"/>
                </a:solidFill>
                <a:effectLst/>
                <a:latin typeface="+mn-lt"/>
                <a:ea typeface="+mn-ea"/>
                <a:cs typeface="+mn-cs"/>
              </a:rPr>
              <a:t>bet</a:t>
            </a:r>
            <a:r>
              <a:rPr lang="en-US" sz="1200" kern="1200" dirty="0" smtClean="0">
                <a:solidFill>
                  <a:schemeClr val="tx1"/>
                </a:solidFill>
                <a:effectLst/>
                <a:latin typeface="+mn-lt"/>
                <a:ea typeface="+mn-ea"/>
                <a:cs typeface="+mn-cs"/>
              </a:rPr>
              <a:t>. For instance, when I intend to make coffee by pushing the appropriate buttons on the coffee maker, I’m basing my future actions on this being an effective action. But to base one’s future actions on this way is to act just like a bettor: one is doing something with the expectation of certain kinds of returns. So, we can view each action as a bet. This means that we can construe degrees of belief as betting odds. To assign a probability of 0.75 to the coffee maker working means that I would only bet against the coffee maker working if I were given $3 on a $1 bet (3:1 betting odds.)</a:t>
            </a:r>
          </a:p>
        </p:txBody>
      </p:sp>
      <p:sp>
        <p:nvSpPr>
          <p:cNvPr id="4" name="Slide Number Placeholder 3"/>
          <p:cNvSpPr>
            <a:spLocks noGrp="1"/>
          </p:cNvSpPr>
          <p:nvPr>
            <p:ph type="sldNum" sz="quarter" idx="10"/>
          </p:nvPr>
        </p:nvSpPr>
        <p:spPr/>
        <p:txBody>
          <a:bodyPr/>
          <a:lstStyle/>
          <a:p>
            <a:fld id="{5859A7D0-D955-7F4F-A75E-B12E817FD80E}" type="slidenum">
              <a:rPr lang="en-US" smtClean="0"/>
              <a:t>5</a:t>
            </a:fld>
            <a:endParaRPr lang="en-US"/>
          </a:p>
        </p:txBody>
      </p:sp>
    </p:spTree>
    <p:extLst>
      <p:ext uri="{BB962C8B-B14F-4D97-AF65-F5344CB8AC3E}">
        <p14:creationId xmlns:p14="http://schemas.microsoft.com/office/powerpoint/2010/main" val="4288381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4BCDEA47-39AB-B741-8F1B-33391ABF3FEF}" type="datetimeFigureOut">
              <a:rPr lang="en-US" smtClean="0"/>
              <a:t>4/7/16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BD6AB-9AEB-4C43-8105-34CA4A6E7E2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4BCDEA47-39AB-B741-8F1B-33391ABF3FEF}" type="datetimeFigureOut">
              <a:rPr lang="en-US" smtClean="0"/>
              <a:t>4/7/16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BD6AB-9AEB-4C43-8105-34CA4A6E7E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4BCDEA47-39AB-B741-8F1B-33391ABF3FEF}" type="datetimeFigureOut">
              <a:rPr lang="en-US" smtClean="0"/>
              <a:t>4/7/16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4BCDEA47-39AB-B741-8F1B-33391ABF3FEF}" type="datetimeFigureOut">
              <a:rPr lang="en-US" smtClean="0"/>
              <a:t>4/7/16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4BCDEA47-39AB-B741-8F1B-33391ABF3FEF}" type="datetimeFigureOut">
              <a:rPr lang="en-US" smtClean="0"/>
              <a:t>4/7/16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BCDEA47-39AB-B741-8F1B-33391ABF3FEF}" type="datetimeFigureOut">
              <a:rPr lang="en-US" smtClean="0"/>
              <a:t>4/7/16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BD6AB-9AEB-4C43-8105-34CA4A6E7E21}"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BCDEA47-39AB-B741-8F1B-33391ABF3FEF}" type="datetimeFigureOut">
              <a:rPr lang="en-US" smtClean="0"/>
              <a:t>4/7/16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BD6AB-9AEB-4C43-8105-34CA4A6E7E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BCDEA47-39AB-B741-8F1B-33391ABF3FEF}" type="datetimeFigureOut">
              <a:rPr lang="en-US" smtClean="0"/>
              <a:t>4/7/16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BD6AB-9AEB-4C43-8105-34CA4A6E7E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4BCDEA47-39AB-B741-8F1B-33391ABF3FEF}" type="datetimeFigureOut">
              <a:rPr lang="en-US" smtClean="0"/>
              <a:t>4/7/16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CDEA47-39AB-B741-8F1B-33391ABF3FEF}" type="datetimeFigureOut">
              <a:rPr lang="en-US" smtClean="0"/>
              <a:t>4/7/16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BD6AB-9AEB-4C43-8105-34CA4A6E7E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4BCDEA47-39AB-B741-8F1B-33391ABF3FEF}" type="datetimeFigureOut">
              <a:rPr lang="en-US" smtClean="0"/>
              <a:t>4/7/16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BD6AB-9AEB-4C43-8105-34CA4A6E7E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4BCDEA47-39AB-B741-8F1B-33391ABF3FEF}" type="datetimeFigureOut">
              <a:rPr lang="en-US" smtClean="0"/>
              <a:t>4/7/16</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3C9BD6AB-9AEB-4C43-8105-34CA4A6E7E21}"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BCDEA47-39AB-B741-8F1B-33391ABF3FEF}" type="datetimeFigureOut">
              <a:rPr lang="en-US" smtClean="0"/>
              <a:t>4/7/16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9BD6AB-9AEB-4C43-8105-34CA4A6E7E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CDEA47-39AB-B741-8F1B-33391ABF3FEF}" type="datetimeFigureOut">
              <a:rPr lang="en-US" smtClean="0"/>
              <a:t>4/7/16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9BD6AB-9AEB-4C43-8105-34CA4A6E7E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4BCDEA47-39AB-B741-8F1B-33391ABF3FEF}" type="datetimeFigureOut">
              <a:rPr lang="en-US" smtClean="0"/>
              <a:t>4/7/16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BD6AB-9AEB-4C43-8105-34CA4A6E7E2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4BCDEA47-39AB-B741-8F1B-33391ABF3FEF}" type="datetimeFigureOut">
              <a:rPr lang="en-US" smtClean="0"/>
              <a:t>4/7/16</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3C9BD6AB-9AEB-4C43-8105-34CA4A6E7E21}"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830312" y="2116550"/>
            <a:ext cx="5276509" cy="3945854"/>
          </a:xfrm>
          <a:prstGeom prst="rect">
            <a:avLst/>
          </a:prstGeom>
        </p:spPr>
      </p:pic>
      <p:sp>
        <p:nvSpPr>
          <p:cNvPr id="2" name="Title 1"/>
          <p:cNvSpPr>
            <a:spLocks noGrp="1"/>
          </p:cNvSpPr>
          <p:nvPr>
            <p:ph type="ctrTitle"/>
          </p:nvPr>
        </p:nvSpPr>
        <p:spPr>
          <a:xfrm>
            <a:off x="428755" y="487341"/>
            <a:ext cx="7772400" cy="1470025"/>
          </a:xfrm>
        </p:spPr>
        <p:txBody>
          <a:bodyPr/>
          <a:lstStyle/>
          <a:p>
            <a:r>
              <a:rPr lang="en-US" dirty="0" smtClean="0"/>
              <a:t>Probabilism &amp; </a:t>
            </a:r>
            <a:r>
              <a:rPr lang="en-US" dirty="0" err="1" smtClean="0"/>
              <a:t>Bayesianism</a:t>
            </a:r>
            <a:endParaRPr lang="en-US" dirty="0"/>
          </a:p>
        </p:txBody>
      </p:sp>
      <p:sp>
        <p:nvSpPr>
          <p:cNvPr id="3" name="Subtitle 2"/>
          <p:cNvSpPr>
            <a:spLocks noGrp="1"/>
          </p:cNvSpPr>
          <p:nvPr>
            <p:ph type="subTitle" idx="1"/>
          </p:nvPr>
        </p:nvSpPr>
        <p:spPr>
          <a:xfrm>
            <a:off x="75600" y="5230904"/>
            <a:ext cx="3402067" cy="1425701"/>
          </a:xfrm>
          <a:noFill/>
        </p:spPr>
        <p:txBody>
          <a:bodyPr>
            <a:normAutofit fontScale="92500" lnSpcReduction="10000"/>
          </a:bodyPr>
          <a:lstStyle/>
          <a:p>
            <a:r>
              <a:rPr lang="en-US" dirty="0" smtClean="0"/>
              <a:t>Kareem Khalifa</a:t>
            </a:r>
          </a:p>
          <a:p>
            <a:r>
              <a:rPr lang="en-US" dirty="0" smtClean="0"/>
              <a:t>Philosophy Department</a:t>
            </a:r>
          </a:p>
          <a:p>
            <a:r>
              <a:rPr lang="en-US" dirty="0" smtClean="0"/>
              <a:t>Middlebury College</a:t>
            </a:r>
            <a:endParaRPr lang="en-US" dirty="0"/>
          </a:p>
        </p:txBody>
      </p:sp>
    </p:spTree>
    <p:extLst>
      <p:ext uri="{BB962C8B-B14F-4D97-AF65-F5344CB8AC3E}">
        <p14:creationId xmlns:p14="http://schemas.microsoft.com/office/powerpoint/2010/main" val="179523150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861354" y="2887578"/>
            <a:ext cx="5282646" cy="3950443"/>
          </a:xfrm>
          <a:prstGeom prst="rect">
            <a:avLst/>
          </a:prstGeom>
        </p:spPr>
      </p:pic>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Motivating Probabilism</a:t>
            </a:r>
          </a:p>
          <a:p>
            <a:r>
              <a:rPr lang="en-US" dirty="0" smtClean="0"/>
              <a:t>Bayesian Epistemology</a:t>
            </a:r>
          </a:p>
          <a:p>
            <a:r>
              <a:rPr lang="en-US" dirty="0" smtClean="0"/>
              <a:t>Probabilism Problematized</a:t>
            </a:r>
            <a:endParaRPr lang="en-US" dirty="0"/>
          </a:p>
        </p:txBody>
      </p:sp>
    </p:spTree>
    <p:extLst>
      <p:ext uri="{BB962C8B-B14F-4D97-AF65-F5344CB8AC3E}">
        <p14:creationId xmlns:p14="http://schemas.microsoft.com/office/powerpoint/2010/main" val="14453602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861354" y="2887578"/>
            <a:ext cx="5282646" cy="3950443"/>
          </a:xfrm>
          <a:prstGeom prst="rect">
            <a:avLst/>
          </a:prstGeom>
        </p:spPr>
      </p:pic>
      <p:sp>
        <p:nvSpPr>
          <p:cNvPr id="2" name="Title 1"/>
          <p:cNvSpPr>
            <a:spLocks noGrp="1"/>
          </p:cNvSpPr>
          <p:nvPr>
            <p:ph type="title"/>
          </p:nvPr>
        </p:nvSpPr>
        <p:spPr/>
        <p:txBody>
          <a:bodyPr/>
          <a:lstStyle/>
          <a:p>
            <a:r>
              <a:rPr lang="en-US" dirty="0" smtClean="0"/>
              <a:t>1. Motivating Probabilism</a:t>
            </a:r>
            <a:endParaRPr lang="en-US" dirty="0"/>
          </a:p>
        </p:txBody>
      </p:sp>
      <p:sp>
        <p:nvSpPr>
          <p:cNvPr id="3" name="Content Placeholder 2"/>
          <p:cNvSpPr>
            <a:spLocks noGrp="1"/>
          </p:cNvSpPr>
          <p:nvPr>
            <p:ph idx="1"/>
          </p:nvPr>
        </p:nvSpPr>
        <p:spPr/>
        <p:txBody>
          <a:bodyPr/>
          <a:lstStyle/>
          <a:p>
            <a:r>
              <a:rPr lang="en-US" dirty="0" smtClean="0"/>
              <a:t>1.1. Comparison with deductive logic</a:t>
            </a:r>
          </a:p>
          <a:p>
            <a:r>
              <a:rPr lang="en-US" dirty="0" smtClean="0"/>
              <a:t>1.2. Probability theory</a:t>
            </a:r>
          </a:p>
          <a:p>
            <a:r>
              <a:rPr lang="en-US" dirty="0" smtClean="0"/>
              <a:t>1.2.1. Conditionalization </a:t>
            </a:r>
            <a:endParaRPr lang="en-US" dirty="0"/>
          </a:p>
        </p:txBody>
      </p:sp>
    </p:spTree>
    <p:extLst>
      <p:ext uri="{BB962C8B-B14F-4D97-AF65-F5344CB8AC3E}">
        <p14:creationId xmlns:p14="http://schemas.microsoft.com/office/powerpoint/2010/main" val="6131799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861354" y="2887578"/>
            <a:ext cx="5282646" cy="3950443"/>
          </a:xfrm>
          <a:prstGeom prst="rect">
            <a:avLst/>
          </a:prstGeom>
        </p:spPr>
      </p:pic>
      <p:sp>
        <p:nvSpPr>
          <p:cNvPr id="2" name="Title 1"/>
          <p:cNvSpPr>
            <a:spLocks noGrp="1"/>
          </p:cNvSpPr>
          <p:nvPr>
            <p:ph type="title"/>
          </p:nvPr>
        </p:nvSpPr>
        <p:spPr/>
        <p:txBody>
          <a:bodyPr/>
          <a:lstStyle/>
          <a:p>
            <a:r>
              <a:rPr lang="en-US" dirty="0" smtClean="0"/>
              <a:t>In-Class Exercise</a:t>
            </a:r>
            <a:endParaRPr lang="en-US" dirty="0"/>
          </a:p>
        </p:txBody>
      </p:sp>
      <p:sp>
        <p:nvSpPr>
          <p:cNvPr id="3" name="Content Placeholder 2"/>
          <p:cNvSpPr>
            <a:spLocks noGrp="1"/>
          </p:cNvSpPr>
          <p:nvPr>
            <p:ph idx="1"/>
          </p:nvPr>
        </p:nvSpPr>
        <p:spPr>
          <a:xfrm>
            <a:off x="362887" y="2595562"/>
            <a:ext cx="4808255" cy="3670767"/>
          </a:xfrm>
        </p:spPr>
        <p:txBody>
          <a:bodyPr>
            <a:normAutofit lnSpcReduction="10000"/>
          </a:bodyPr>
          <a:lstStyle/>
          <a:p>
            <a:pPr marL="0" indent="0">
              <a:buNone/>
            </a:pPr>
            <a:r>
              <a:rPr lang="en-US" dirty="0" smtClean="0"/>
              <a:t>First, come up with plausible examples for </a:t>
            </a:r>
            <a:r>
              <a:rPr lang="en-US" i="1" dirty="0" smtClean="0"/>
              <a:t>e</a:t>
            </a:r>
            <a:r>
              <a:rPr lang="en-US" dirty="0" smtClean="0"/>
              <a:t> and </a:t>
            </a:r>
            <a:r>
              <a:rPr lang="en-US" i="1" dirty="0" smtClean="0"/>
              <a:t>h, </a:t>
            </a:r>
            <a:r>
              <a:rPr lang="en-US" dirty="0" smtClean="0"/>
              <a:t>and plausible prior probabilities for </a:t>
            </a:r>
            <a:r>
              <a:rPr lang="en-US" i="1" dirty="0" smtClean="0"/>
              <a:t>e, h, </a:t>
            </a:r>
            <a:r>
              <a:rPr lang="en-US" i="1" dirty="0" err="1" smtClean="0"/>
              <a:t>e</a:t>
            </a:r>
            <a:r>
              <a:rPr lang="en-US" dirty="0" err="1" smtClean="0"/>
              <a:t>|</a:t>
            </a:r>
            <a:r>
              <a:rPr lang="en-US" i="1" dirty="0" err="1" smtClean="0"/>
              <a:t>h</a:t>
            </a:r>
            <a:r>
              <a:rPr lang="en-US" dirty="0" smtClean="0"/>
              <a:t>. </a:t>
            </a:r>
          </a:p>
          <a:p>
            <a:pPr marL="0" indent="0">
              <a:buNone/>
            </a:pPr>
            <a:r>
              <a:rPr lang="en-US" dirty="0" smtClean="0"/>
              <a:t>Then, think of a different </a:t>
            </a:r>
            <a:r>
              <a:rPr lang="en-US" i="1" dirty="0" smtClean="0"/>
              <a:t>e</a:t>
            </a:r>
            <a:r>
              <a:rPr lang="en-US" dirty="0" smtClean="0"/>
              <a:t> and change the probabilities accordingly.</a:t>
            </a:r>
          </a:p>
          <a:p>
            <a:pPr marL="0" indent="0">
              <a:buNone/>
            </a:pPr>
            <a:r>
              <a:rPr lang="en-US" dirty="0" smtClean="0"/>
              <a:t>Then, use your original </a:t>
            </a:r>
            <a:r>
              <a:rPr lang="en-US" i="1" dirty="0" smtClean="0"/>
              <a:t>e</a:t>
            </a:r>
            <a:r>
              <a:rPr lang="en-US" dirty="0" smtClean="0"/>
              <a:t> and change </a:t>
            </a:r>
            <a:r>
              <a:rPr lang="en-US" i="1" dirty="0" smtClean="0"/>
              <a:t>h</a:t>
            </a:r>
            <a:r>
              <a:rPr lang="en-US" dirty="0" smtClean="0"/>
              <a:t>.</a:t>
            </a:r>
          </a:p>
          <a:p>
            <a:pPr marL="0" indent="0">
              <a:buNone/>
            </a:pPr>
            <a:r>
              <a:rPr lang="en-US" dirty="0" smtClean="0"/>
              <a:t>Do you get plausible changes in the posteriors? </a:t>
            </a:r>
            <a:endParaRPr lang="en-US" dirty="0"/>
          </a:p>
        </p:txBody>
      </p:sp>
    </p:spTree>
    <p:extLst>
      <p:ext uri="{BB962C8B-B14F-4D97-AF65-F5344CB8AC3E}">
        <p14:creationId xmlns:p14="http://schemas.microsoft.com/office/powerpoint/2010/main" val="4419558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861354" y="2887578"/>
            <a:ext cx="5282646" cy="3950443"/>
          </a:xfrm>
          <a:prstGeom prst="rect">
            <a:avLst/>
          </a:prstGeom>
        </p:spPr>
      </p:pic>
      <p:sp>
        <p:nvSpPr>
          <p:cNvPr id="2" name="Title 1"/>
          <p:cNvSpPr>
            <a:spLocks noGrp="1"/>
          </p:cNvSpPr>
          <p:nvPr>
            <p:ph type="title"/>
          </p:nvPr>
        </p:nvSpPr>
        <p:spPr/>
        <p:txBody>
          <a:bodyPr/>
          <a:lstStyle/>
          <a:p>
            <a:r>
              <a:rPr lang="en-US" dirty="0" smtClean="0"/>
              <a:t>2. Bayesian Epistemology</a:t>
            </a:r>
            <a:endParaRPr lang="en-US" dirty="0"/>
          </a:p>
        </p:txBody>
      </p:sp>
      <p:sp>
        <p:nvSpPr>
          <p:cNvPr id="3" name="Content Placeholder 2"/>
          <p:cNvSpPr>
            <a:spLocks noGrp="1"/>
          </p:cNvSpPr>
          <p:nvPr>
            <p:ph idx="1"/>
          </p:nvPr>
        </p:nvSpPr>
        <p:spPr/>
        <p:txBody>
          <a:bodyPr/>
          <a:lstStyle/>
          <a:p>
            <a:r>
              <a:rPr lang="en-US" dirty="0" smtClean="0"/>
              <a:t>2.1. Problems with descriptive subjectivism</a:t>
            </a:r>
          </a:p>
          <a:p>
            <a:r>
              <a:rPr lang="en-US" dirty="0" smtClean="0"/>
              <a:t>2.2. Dutch Book Argument</a:t>
            </a:r>
          </a:p>
          <a:p>
            <a:r>
              <a:rPr lang="en-US" dirty="0" smtClean="0"/>
              <a:t>2.2.1. Objections</a:t>
            </a:r>
            <a:endParaRPr lang="en-US" dirty="0"/>
          </a:p>
        </p:txBody>
      </p:sp>
    </p:spTree>
    <p:extLst>
      <p:ext uri="{BB962C8B-B14F-4D97-AF65-F5344CB8AC3E}">
        <p14:creationId xmlns:p14="http://schemas.microsoft.com/office/powerpoint/2010/main" val="29269241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861354" y="2887578"/>
            <a:ext cx="5282646" cy="3950443"/>
          </a:xfrm>
          <a:prstGeom prst="rect">
            <a:avLst/>
          </a:prstGeom>
        </p:spPr>
      </p:pic>
      <p:sp>
        <p:nvSpPr>
          <p:cNvPr id="2" name="Title 1"/>
          <p:cNvSpPr>
            <a:spLocks noGrp="1"/>
          </p:cNvSpPr>
          <p:nvPr>
            <p:ph type="title"/>
          </p:nvPr>
        </p:nvSpPr>
        <p:spPr/>
        <p:txBody>
          <a:bodyPr/>
          <a:lstStyle/>
          <a:p>
            <a:r>
              <a:rPr lang="en-US" dirty="0" smtClean="0"/>
              <a:t>3. Probabilism Problematized</a:t>
            </a:r>
            <a:endParaRPr lang="en-US" dirty="0"/>
          </a:p>
        </p:txBody>
      </p:sp>
      <p:sp>
        <p:nvSpPr>
          <p:cNvPr id="3" name="Content Placeholder 2"/>
          <p:cNvSpPr>
            <a:spLocks noGrp="1"/>
          </p:cNvSpPr>
          <p:nvPr>
            <p:ph idx="1"/>
          </p:nvPr>
        </p:nvSpPr>
        <p:spPr/>
        <p:txBody>
          <a:bodyPr/>
          <a:lstStyle/>
          <a:p>
            <a:r>
              <a:rPr lang="en-US" dirty="0" smtClean="0"/>
              <a:t>3.1. Tautologies</a:t>
            </a:r>
          </a:p>
          <a:p>
            <a:r>
              <a:rPr lang="en-US" dirty="0" smtClean="0"/>
              <a:t>3.2. </a:t>
            </a:r>
            <a:r>
              <a:rPr lang="en-US" dirty="0"/>
              <a:t>Arbitrary priors</a:t>
            </a:r>
            <a:endParaRPr lang="en-US" dirty="0" smtClean="0"/>
          </a:p>
          <a:p>
            <a:r>
              <a:rPr lang="en-US" dirty="0" smtClean="0"/>
              <a:t>3.3. </a:t>
            </a:r>
            <a:r>
              <a:rPr lang="en-US" dirty="0"/>
              <a:t>Old evidence</a:t>
            </a:r>
          </a:p>
          <a:p>
            <a:r>
              <a:rPr lang="en-US" dirty="0" smtClean="0"/>
              <a:t>3.4</a:t>
            </a:r>
            <a:r>
              <a:rPr lang="en-US" dirty="0" smtClean="0"/>
              <a:t>. </a:t>
            </a:r>
            <a:r>
              <a:rPr lang="en-US" dirty="0" smtClean="0"/>
              <a:t>New </a:t>
            </a:r>
            <a:r>
              <a:rPr lang="en-US" dirty="0" smtClean="0"/>
              <a:t>theories</a:t>
            </a:r>
            <a:endParaRPr lang="en-US" dirty="0"/>
          </a:p>
        </p:txBody>
      </p:sp>
    </p:spTree>
    <p:extLst>
      <p:ext uri="{BB962C8B-B14F-4D97-AF65-F5344CB8AC3E}">
        <p14:creationId xmlns:p14="http://schemas.microsoft.com/office/powerpoint/2010/main" val="29535745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414</TotalTime>
  <Words>291</Words>
  <Application>Microsoft Macintosh PowerPoint</Application>
  <PresentationFormat>On-screen Show (4:3)</PresentationFormat>
  <Paragraphs>28</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Perception</vt:lpstr>
      <vt:lpstr>Probabilism &amp; Bayesianism</vt:lpstr>
      <vt:lpstr>Overview</vt:lpstr>
      <vt:lpstr>1. Motivating Probabilism</vt:lpstr>
      <vt:lpstr>In-Class Exercise</vt:lpstr>
      <vt:lpstr>2. Bayesian Epistemology</vt:lpstr>
      <vt:lpstr>3. Probabilism Problematized</vt:lpstr>
    </vt:vector>
  </TitlesOfParts>
  <Company>Middlebury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Probabilism &amp; Bayesianism</dc:title>
  <dc:creator>Kareem Khalifa</dc:creator>
  <cp:lastModifiedBy>Kareem Khalifa</cp:lastModifiedBy>
  <cp:revision>7</cp:revision>
  <dcterms:created xsi:type="dcterms:W3CDTF">2016-04-06T15:29:04Z</dcterms:created>
  <dcterms:modified xsi:type="dcterms:W3CDTF">2016-04-07T19:02:02Z</dcterms:modified>
</cp:coreProperties>
</file>