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613" r:id="rId2"/>
    <p:sldId id="620" r:id="rId3"/>
    <p:sldId id="624" r:id="rId4"/>
    <p:sldId id="622" r:id="rId5"/>
    <p:sldId id="626" r:id="rId6"/>
    <p:sldId id="635" r:id="rId7"/>
    <p:sldId id="532" r:id="rId8"/>
    <p:sldId id="611" r:id="rId9"/>
    <p:sldId id="598" r:id="rId10"/>
    <p:sldId id="516" r:id="rId11"/>
    <p:sldId id="634" r:id="rId12"/>
    <p:sldId id="614" r:id="rId13"/>
    <p:sldId id="607" r:id="rId14"/>
    <p:sldId id="567" r:id="rId15"/>
    <p:sldId id="629" r:id="rId16"/>
    <p:sldId id="342" r:id="rId17"/>
    <p:sldId id="486" r:id="rId18"/>
    <p:sldId id="484" r:id="rId19"/>
    <p:sldId id="601" r:id="rId20"/>
    <p:sldId id="566" r:id="rId21"/>
    <p:sldId id="574" r:id="rId22"/>
    <p:sldId id="602" r:id="rId23"/>
    <p:sldId id="565" r:id="rId24"/>
    <p:sldId id="606" r:id="rId25"/>
    <p:sldId id="603" r:id="rId26"/>
    <p:sldId id="604" r:id="rId27"/>
    <p:sldId id="563" r:id="rId28"/>
    <p:sldId id="564" r:id="rId29"/>
    <p:sldId id="632" r:id="rId30"/>
    <p:sldId id="524" r:id="rId31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A6677"/>
    <a:srgbClr val="6699FF"/>
    <a:srgbClr val="52E1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0" d="100"/>
          <a:sy n="80" d="100"/>
        </p:scale>
        <p:origin x="1450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B53347-D732-4F3A-87F0-EF45595EB832}" type="datetimeFigureOut">
              <a:rPr lang="en-US" smtClean="0"/>
              <a:pPr/>
              <a:t>4/27/2017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DC9B05-8FEE-4333-B627-45EDA75BFA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9720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Overview         Study Area          Design          Results          Summary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53B77D-0D3A-4AA5-8646-2072162BCE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7294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Overview         Study Area          Design          Results          Summary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98DF32-24DC-48ED-90A7-6A5B922A34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98277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Overview         Study Area          Design          Results          Summary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DDB03D-EBFD-4E85-9B87-D3206DDF456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0780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Overview         Study Area          Design          Results          Summary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039803-62B1-4958-838B-133D9F1B9A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8662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Overview         Study Area          Design          Results          Summary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1BA36A-C9FD-481C-B84D-879E6B589A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6677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Overview         Study Area          Design          Results          Summary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3771C7-649C-469B-A8F8-F62ECC4E9D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28826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Overview         Study Area          Design          Results          Summary</a:t>
            </a: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511773-E8EA-4DF3-9138-ACE3C59AED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5295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Overview         Study Area          Design          Results          Summary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CDC424-A6EA-4668-ACD2-5FE0C0D131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6720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Overview         Study Area          Design          Results          Summary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B1F30E-D14E-4FC9-8761-8DB6ACB7A6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4271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Overview         Study Area          Design          Results          Summary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3FE820-D60E-4CF6-BA00-71C36143D6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85987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Overview         Study Area          Design          Results          Summary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8864D6-D7FE-42C0-A2D5-B741B167D0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11790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>
              <a:defRPr/>
            </a:pPr>
            <a:r>
              <a:rPr lang="en-US" smtClean="0"/>
              <a:t>Overview         Study Area          Design          Results          Summary</a:t>
            </a: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>
              <a:defRPr/>
            </a:pPr>
            <a:fld id="{352D182C-6900-4549-89D8-DB78ADBBAB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7" Type="http://schemas.openxmlformats.org/officeDocument/2006/relationships/slide" Target="slide29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slide" Target="slide19.xml"/><Relationship Id="rId5" Type="http://schemas.openxmlformats.org/officeDocument/2006/relationships/slide" Target="slide12.xml"/><Relationship Id="rId4" Type="http://schemas.openxmlformats.org/officeDocument/2006/relationships/slide" Target="slide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7" Type="http://schemas.openxmlformats.org/officeDocument/2006/relationships/slide" Target="slide29.xm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slide" Target="slide19.xml"/><Relationship Id="rId5" Type="http://schemas.openxmlformats.org/officeDocument/2006/relationships/slide" Target="slide12.xml"/><Relationship Id="rId4" Type="http://schemas.openxmlformats.org/officeDocument/2006/relationships/slide" Target="slide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3" Type="http://schemas.openxmlformats.org/officeDocument/2006/relationships/image" Target="../media/image5.jpeg"/><Relationship Id="rId7" Type="http://schemas.openxmlformats.org/officeDocument/2006/relationships/slide" Target="slide2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slide" Target="slide7.xml"/><Relationship Id="rId5" Type="http://schemas.openxmlformats.org/officeDocument/2006/relationships/image" Target="../media/image7.jpeg"/><Relationship Id="rId10" Type="http://schemas.openxmlformats.org/officeDocument/2006/relationships/slide" Target="slide29.xml"/><Relationship Id="rId4" Type="http://schemas.openxmlformats.org/officeDocument/2006/relationships/image" Target="../media/image6.jpeg"/><Relationship Id="rId9" Type="http://schemas.openxmlformats.org/officeDocument/2006/relationships/slide" Target="slide1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7" Type="http://schemas.openxmlformats.org/officeDocument/2006/relationships/slide" Target="slide29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slide" Target="slide19.xml"/><Relationship Id="rId5" Type="http://schemas.openxmlformats.org/officeDocument/2006/relationships/slide" Target="slide12.xml"/><Relationship Id="rId4" Type="http://schemas.openxmlformats.org/officeDocument/2006/relationships/slide" Target="slide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7" Type="http://schemas.openxmlformats.org/officeDocument/2006/relationships/slide" Target="slide29.xml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6" Type="http://schemas.openxmlformats.org/officeDocument/2006/relationships/slide" Target="slide19.xml"/><Relationship Id="rId5" Type="http://schemas.openxmlformats.org/officeDocument/2006/relationships/slide" Target="slide12.xml"/><Relationship Id="rId4" Type="http://schemas.openxmlformats.org/officeDocument/2006/relationships/slide" Target="slide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7" Type="http://schemas.openxmlformats.org/officeDocument/2006/relationships/slide" Target="slide29.xm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slide" Target="slide19.xml"/><Relationship Id="rId5" Type="http://schemas.openxmlformats.org/officeDocument/2006/relationships/slide" Target="slide12.xml"/><Relationship Id="rId4" Type="http://schemas.openxmlformats.org/officeDocument/2006/relationships/slide" Target="slide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7" Type="http://schemas.openxmlformats.org/officeDocument/2006/relationships/slide" Target="slide29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slide" Target="slide19.xml"/><Relationship Id="rId5" Type="http://schemas.openxmlformats.org/officeDocument/2006/relationships/slide" Target="slide12.xml"/><Relationship Id="rId4" Type="http://schemas.openxmlformats.org/officeDocument/2006/relationships/slide" Target="slide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7" Type="http://schemas.openxmlformats.org/officeDocument/2006/relationships/slide" Target="slide29.xm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slide" Target="slide19.xml"/><Relationship Id="rId5" Type="http://schemas.openxmlformats.org/officeDocument/2006/relationships/slide" Target="slide12.xml"/><Relationship Id="rId4" Type="http://schemas.openxmlformats.org/officeDocument/2006/relationships/slide" Target="slide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7" Type="http://schemas.openxmlformats.org/officeDocument/2006/relationships/slide" Target="slide29.xm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slide" Target="slide19.xml"/><Relationship Id="rId5" Type="http://schemas.openxmlformats.org/officeDocument/2006/relationships/slide" Target="slide12.xml"/><Relationship Id="rId4" Type="http://schemas.openxmlformats.org/officeDocument/2006/relationships/slide" Target="slide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7" Type="http://schemas.openxmlformats.org/officeDocument/2006/relationships/slide" Target="slide29.xml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slide" Target="slide19.xml"/><Relationship Id="rId5" Type="http://schemas.openxmlformats.org/officeDocument/2006/relationships/slide" Target="slide12.xml"/><Relationship Id="rId4" Type="http://schemas.openxmlformats.org/officeDocument/2006/relationships/slide" Target="slide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7" Type="http://schemas.openxmlformats.org/officeDocument/2006/relationships/slide" Target="slide29.xml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7.xml"/><Relationship Id="rId6" Type="http://schemas.openxmlformats.org/officeDocument/2006/relationships/slide" Target="slide19.xml"/><Relationship Id="rId5" Type="http://schemas.openxmlformats.org/officeDocument/2006/relationships/slide" Target="slide12.xml"/><Relationship Id="rId4" Type="http://schemas.openxmlformats.org/officeDocument/2006/relationships/slide" Target="slide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29.xml"/><Relationship Id="rId3" Type="http://schemas.openxmlformats.org/officeDocument/2006/relationships/image" Target="../media/image3.jpeg"/><Relationship Id="rId7" Type="http://schemas.openxmlformats.org/officeDocument/2006/relationships/slide" Target="slide19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slide" Target="slide12.xml"/><Relationship Id="rId5" Type="http://schemas.openxmlformats.org/officeDocument/2006/relationships/slide" Target="slide2.xml"/><Relationship Id="rId4" Type="http://schemas.openxmlformats.org/officeDocument/2006/relationships/slide" Target="slide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7" Type="http://schemas.openxmlformats.org/officeDocument/2006/relationships/slide" Target="slide29.xml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Relationship Id="rId6" Type="http://schemas.openxmlformats.org/officeDocument/2006/relationships/slide" Target="slide19.xml"/><Relationship Id="rId5" Type="http://schemas.openxmlformats.org/officeDocument/2006/relationships/slide" Target="slide12.xml"/><Relationship Id="rId4" Type="http://schemas.openxmlformats.org/officeDocument/2006/relationships/slide" Target="slide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7" Type="http://schemas.openxmlformats.org/officeDocument/2006/relationships/slide" Target="slide29.xml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7.xml"/><Relationship Id="rId6" Type="http://schemas.openxmlformats.org/officeDocument/2006/relationships/slide" Target="slide19.xml"/><Relationship Id="rId5" Type="http://schemas.openxmlformats.org/officeDocument/2006/relationships/slide" Target="slide12.xml"/><Relationship Id="rId4" Type="http://schemas.openxmlformats.org/officeDocument/2006/relationships/slide" Target="slide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7" Type="http://schemas.openxmlformats.org/officeDocument/2006/relationships/slide" Target="slide29.xml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7.xml"/><Relationship Id="rId6" Type="http://schemas.openxmlformats.org/officeDocument/2006/relationships/slide" Target="slide19.xml"/><Relationship Id="rId5" Type="http://schemas.openxmlformats.org/officeDocument/2006/relationships/slide" Target="slide12.xml"/><Relationship Id="rId4" Type="http://schemas.openxmlformats.org/officeDocument/2006/relationships/slide" Target="slide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7" Type="http://schemas.openxmlformats.org/officeDocument/2006/relationships/slide" Target="slide29.xml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slide" Target="slide19.xml"/><Relationship Id="rId5" Type="http://schemas.openxmlformats.org/officeDocument/2006/relationships/slide" Target="slide12.xml"/><Relationship Id="rId4" Type="http://schemas.openxmlformats.org/officeDocument/2006/relationships/slide" Target="slide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7" Type="http://schemas.openxmlformats.org/officeDocument/2006/relationships/slide" Target="slide29.xml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7.xml"/><Relationship Id="rId6" Type="http://schemas.openxmlformats.org/officeDocument/2006/relationships/slide" Target="slide19.xml"/><Relationship Id="rId5" Type="http://schemas.openxmlformats.org/officeDocument/2006/relationships/slide" Target="slide12.xml"/><Relationship Id="rId4" Type="http://schemas.openxmlformats.org/officeDocument/2006/relationships/slide" Target="slide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7" Type="http://schemas.openxmlformats.org/officeDocument/2006/relationships/slide" Target="slide29.xml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7.xml"/><Relationship Id="rId6" Type="http://schemas.openxmlformats.org/officeDocument/2006/relationships/slide" Target="slide19.xml"/><Relationship Id="rId5" Type="http://schemas.openxmlformats.org/officeDocument/2006/relationships/slide" Target="slide12.xml"/><Relationship Id="rId4" Type="http://schemas.openxmlformats.org/officeDocument/2006/relationships/slide" Target="slide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7" Type="http://schemas.openxmlformats.org/officeDocument/2006/relationships/slide" Target="slide29.xml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7.xml"/><Relationship Id="rId6" Type="http://schemas.openxmlformats.org/officeDocument/2006/relationships/slide" Target="slide19.xml"/><Relationship Id="rId5" Type="http://schemas.openxmlformats.org/officeDocument/2006/relationships/slide" Target="slide12.xml"/><Relationship Id="rId4" Type="http://schemas.openxmlformats.org/officeDocument/2006/relationships/slide" Target="slide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7" Type="http://schemas.openxmlformats.org/officeDocument/2006/relationships/slide" Target="slide29.xml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6" Type="http://schemas.openxmlformats.org/officeDocument/2006/relationships/slide" Target="slide19.xml"/><Relationship Id="rId5" Type="http://schemas.openxmlformats.org/officeDocument/2006/relationships/slide" Target="slide12.xml"/><Relationship Id="rId4" Type="http://schemas.openxmlformats.org/officeDocument/2006/relationships/slide" Target="slide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7" Type="http://schemas.openxmlformats.org/officeDocument/2006/relationships/slide" Target="slide29.xml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6" Type="http://schemas.openxmlformats.org/officeDocument/2006/relationships/slide" Target="slide19.xml"/><Relationship Id="rId5" Type="http://schemas.openxmlformats.org/officeDocument/2006/relationships/slide" Target="slide12.xml"/><Relationship Id="rId4" Type="http://schemas.openxmlformats.org/officeDocument/2006/relationships/slide" Target="slide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7" Type="http://schemas.openxmlformats.org/officeDocument/2006/relationships/slide" Target="slide29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slide" Target="slide19.xml"/><Relationship Id="rId5" Type="http://schemas.openxmlformats.org/officeDocument/2006/relationships/slide" Target="slide12.xml"/><Relationship Id="rId4" Type="http://schemas.openxmlformats.org/officeDocument/2006/relationships/slide" Target="slide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3" Type="http://schemas.openxmlformats.org/officeDocument/2006/relationships/image" Target="../media/image5.jpeg"/><Relationship Id="rId7" Type="http://schemas.openxmlformats.org/officeDocument/2006/relationships/slide" Target="slide2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slide" Target="slide7.xml"/><Relationship Id="rId5" Type="http://schemas.openxmlformats.org/officeDocument/2006/relationships/image" Target="../media/image7.jpeg"/><Relationship Id="rId10" Type="http://schemas.openxmlformats.org/officeDocument/2006/relationships/slide" Target="slide29.xml"/><Relationship Id="rId4" Type="http://schemas.openxmlformats.org/officeDocument/2006/relationships/image" Target="../media/image6.jpeg"/><Relationship Id="rId9" Type="http://schemas.openxmlformats.org/officeDocument/2006/relationships/slide" Target="slide19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29.xml"/><Relationship Id="rId3" Type="http://schemas.openxmlformats.org/officeDocument/2006/relationships/image" Target="../media/image9.jpeg"/><Relationship Id="rId7" Type="http://schemas.openxmlformats.org/officeDocument/2006/relationships/slide" Target="slide19.xm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slide" Target="slide12.xml"/><Relationship Id="rId5" Type="http://schemas.openxmlformats.org/officeDocument/2006/relationships/slide" Target="slide2.xml"/><Relationship Id="rId4" Type="http://schemas.openxmlformats.org/officeDocument/2006/relationships/slide" Target="slide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7" Type="http://schemas.openxmlformats.org/officeDocument/2006/relationships/slide" Target="slide29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slide" Target="slide19.xml"/><Relationship Id="rId5" Type="http://schemas.openxmlformats.org/officeDocument/2006/relationships/slide" Target="slide12.xml"/><Relationship Id="rId4" Type="http://schemas.openxmlformats.org/officeDocument/2006/relationships/slide" Target="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7" Type="http://schemas.openxmlformats.org/officeDocument/2006/relationships/slide" Target="slide29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slide" Target="slide19.xml"/><Relationship Id="rId5" Type="http://schemas.openxmlformats.org/officeDocument/2006/relationships/slide" Target="slide12.xml"/><Relationship Id="rId4" Type="http://schemas.openxmlformats.org/officeDocument/2006/relationships/slide" Target="slid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7" Type="http://schemas.openxmlformats.org/officeDocument/2006/relationships/slide" Target="slide29.xm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slide" Target="slide19.xml"/><Relationship Id="rId5" Type="http://schemas.openxmlformats.org/officeDocument/2006/relationships/slide" Target="slide12.xml"/><Relationship Id="rId4" Type="http://schemas.openxmlformats.org/officeDocument/2006/relationships/slide" Target="slid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7" Type="http://schemas.openxmlformats.org/officeDocument/2006/relationships/slide" Target="slide29.xml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6" Type="http://schemas.openxmlformats.org/officeDocument/2006/relationships/slide" Target="slide19.xml"/><Relationship Id="rId5" Type="http://schemas.openxmlformats.org/officeDocument/2006/relationships/slide" Target="slide12.xml"/><Relationship Id="rId4" Type="http://schemas.openxmlformats.org/officeDocument/2006/relationships/slide" Target="slide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7" Type="http://schemas.openxmlformats.org/officeDocument/2006/relationships/slide" Target="slide29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slide" Target="slide19.xml"/><Relationship Id="rId5" Type="http://schemas.openxmlformats.org/officeDocument/2006/relationships/slide" Target="slide12.xml"/><Relationship Id="rId4" Type="http://schemas.openxmlformats.org/officeDocument/2006/relationships/slide" Target="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0"/>
            <a:ext cx="6400800" cy="1828800"/>
          </a:xfrm>
          <a:prstGeom prst="rect">
            <a:avLst/>
          </a:prstGeom>
          <a:noFill/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sz="3200" dirty="0" smtClean="0">
                <a:solidFill>
                  <a:schemeClr val="bg1"/>
                </a:solidFill>
              </a:rPr>
              <a:t>Relative </a:t>
            </a:r>
            <a:r>
              <a:rPr lang="en-US" sz="3200" dirty="0">
                <a:solidFill>
                  <a:schemeClr val="bg1"/>
                </a:solidFill>
              </a:rPr>
              <a:t>Abundances of Regional vs. Far Traveled Mineral Dust </a:t>
            </a:r>
            <a:r>
              <a:rPr lang="en-US" sz="3200" dirty="0" smtClean="0">
                <a:solidFill>
                  <a:schemeClr val="bg1"/>
                </a:solidFill>
              </a:rPr>
              <a:t>Deposited in </a:t>
            </a:r>
            <a:r>
              <a:rPr lang="en-US" sz="3200" dirty="0">
                <a:solidFill>
                  <a:schemeClr val="bg1"/>
                </a:solidFill>
              </a:rPr>
              <a:t>the Alpine Zone of the Uinta Mountains, USA</a:t>
            </a:r>
            <a:endParaRPr lang="en-US" sz="3200" kern="0" dirty="0">
              <a:solidFill>
                <a:schemeClr val="bg1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172200" y="6096000"/>
            <a:ext cx="2971800" cy="838200"/>
          </a:xfrm>
          <a:prstGeom prst="rect">
            <a:avLst/>
          </a:prstGeom>
          <a:noFill/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sz="1800" i="1" dirty="0" smtClean="0">
                <a:solidFill>
                  <a:schemeClr val="bg1"/>
                </a:solidFill>
              </a:rPr>
              <a:t>Jeff Munroe</a:t>
            </a:r>
          </a:p>
          <a:p>
            <a:r>
              <a:rPr lang="en-US" sz="1800" i="1" kern="0" dirty="0" smtClean="0">
                <a:solidFill>
                  <a:schemeClr val="bg1"/>
                </a:solidFill>
              </a:rPr>
              <a:t>Middlebury College, USA</a:t>
            </a:r>
            <a:endParaRPr lang="en-US" sz="1800" i="1" kern="0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hlinkClick r:id="rId3" action="ppaction://hlinksldjump"/>
          </p:cNvPr>
          <p:cNvSpPr txBox="1"/>
          <p:nvPr/>
        </p:nvSpPr>
        <p:spPr>
          <a:xfrm>
            <a:off x="820304" y="3385040"/>
            <a:ext cx="1690527" cy="461665"/>
          </a:xfrm>
          <a:prstGeom prst="rec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400" dirty="0" smtClean="0"/>
              <a:t>Study Area</a:t>
            </a:r>
            <a:endParaRPr lang="en-US" sz="2400" dirty="0"/>
          </a:p>
        </p:txBody>
      </p:sp>
      <p:sp>
        <p:nvSpPr>
          <p:cNvPr id="9" name="TextBox 8">
            <a:hlinkClick r:id="rId4" action="ppaction://hlinksldjump"/>
          </p:cNvPr>
          <p:cNvSpPr txBox="1"/>
          <p:nvPr/>
        </p:nvSpPr>
        <p:spPr>
          <a:xfrm>
            <a:off x="931231" y="2775161"/>
            <a:ext cx="1468672" cy="461665"/>
          </a:xfrm>
          <a:prstGeom prst="rec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400" dirty="0" smtClean="0"/>
              <a:t>Overview</a:t>
            </a:r>
            <a:endParaRPr lang="en-US" sz="2400" dirty="0"/>
          </a:p>
        </p:txBody>
      </p:sp>
      <p:sp>
        <p:nvSpPr>
          <p:cNvPr id="10" name="TextBox 9">
            <a:hlinkClick r:id="rId5" action="ppaction://hlinksldjump"/>
          </p:cNvPr>
          <p:cNvSpPr txBox="1"/>
          <p:nvPr/>
        </p:nvSpPr>
        <p:spPr>
          <a:xfrm>
            <a:off x="1093135" y="3994919"/>
            <a:ext cx="1144865" cy="461665"/>
          </a:xfrm>
          <a:prstGeom prst="rec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400" dirty="0" smtClean="0"/>
              <a:t>Design</a:t>
            </a:r>
            <a:endParaRPr lang="en-US" sz="2400" dirty="0"/>
          </a:p>
        </p:txBody>
      </p:sp>
      <p:sp>
        <p:nvSpPr>
          <p:cNvPr id="11" name="TextBox 10">
            <a:hlinkClick r:id="rId6" action="ppaction://hlinksldjump"/>
          </p:cNvPr>
          <p:cNvSpPr txBox="1"/>
          <p:nvPr/>
        </p:nvSpPr>
        <p:spPr>
          <a:xfrm>
            <a:off x="1059472" y="4604798"/>
            <a:ext cx="1212191" cy="461665"/>
          </a:xfrm>
          <a:prstGeom prst="rec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400" dirty="0" smtClean="0"/>
              <a:t>Results</a:t>
            </a:r>
            <a:endParaRPr lang="en-US" sz="2400" dirty="0"/>
          </a:p>
        </p:txBody>
      </p:sp>
      <p:sp>
        <p:nvSpPr>
          <p:cNvPr id="12" name="TextBox 11">
            <a:hlinkClick r:id="rId7" action="ppaction://hlinksldjump"/>
          </p:cNvPr>
          <p:cNvSpPr txBox="1"/>
          <p:nvPr/>
        </p:nvSpPr>
        <p:spPr>
          <a:xfrm>
            <a:off x="914400" y="5214677"/>
            <a:ext cx="1502334" cy="461665"/>
          </a:xfrm>
          <a:prstGeom prst="rec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400" dirty="0" smtClean="0"/>
              <a:t>Summary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182795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6200" y="76200"/>
            <a:ext cx="60740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The </a:t>
            </a:r>
            <a:r>
              <a:rPr lang="en-US" sz="2000" dirty="0" err="1" smtClean="0"/>
              <a:t>ridgecrest</a:t>
            </a:r>
            <a:r>
              <a:rPr lang="en-US" sz="2000" dirty="0" smtClean="0"/>
              <a:t> is a gently </a:t>
            </a:r>
            <a:r>
              <a:rPr lang="en-US" sz="2000" dirty="0"/>
              <a:t>s</a:t>
            </a:r>
            <a:r>
              <a:rPr lang="en-US" sz="2000" dirty="0" smtClean="0"/>
              <a:t>loping </a:t>
            </a:r>
            <a:r>
              <a:rPr lang="en-US" sz="2000" dirty="0"/>
              <a:t>p</a:t>
            </a:r>
            <a:r>
              <a:rPr lang="en-US" sz="2000" dirty="0" smtClean="0"/>
              <a:t>eriglacial </a:t>
            </a:r>
            <a:r>
              <a:rPr lang="en-US" sz="2000" dirty="0"/>
              <a:t>u</a:t>
            </a:r>
            <a:r>
              <a:rPr lang="en-US" sz="2000" dirty="0" smtClean="0"/>
              <a:t>pland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6200" y="4800600"/>
            <a:ext cx="431400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smtClean="0">
                <a:solidFill>
                  <a:schemeClr val="bg1"/>
                </a:solidFill>
              </a:rPr>
              <a:t>What is the influence of mineral dust</a:t>
            </a:r>
          </a:p>
          <a:p>
            <a:r>
              <a:rPr lang="en-US" sz="2000" i="1" dirty="0" smtClean="0">
                <a:solidFill>
                  <a:schemeClr val="bg1"/>
                </a:solidFill>
              </a:rPr>
              <a:t>deposition in this environment?</a:t>
            </a:r>
          </a:p>
        </p:txBody>
      </p:sp>
      <p:sp>
        <p:nvSpPr>
          <p:cNvPr id="7" name="TextBox 6">
            <a:hlinkClick r:id="rId3" action="ppaction://hlinksldjump"/>
          </p:cNvPr>
          <p:cNvSpPr txBox="1"/>
          <p:nvPr/>
        </p:nvSpPr>
        <p:spPr>
          <a:xfrm>
            <a:off x="2122517" y="6429345"/>
            <a:ext cx="1438471" cy="400110"/>
          </a:xfrm>
          <a:prstGeom prst="rect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000" dirty="0" smtClean="0"/>
              <a:t>Study Area</a:t>
            </a:r>
            <a:endParaRPr lang="en-US" sz="2000" dirty="0"/>
          </a:p>
        </p:txBody>
      </p:sp>
      <p:sp>
        <p:nvSpPr>
          <p:cNvPr id="8" name="TextBox 7">
            <a:hlinkClick r:id="rId4" action="ppaction://hlinksldjump"/>
          </p:cNvPr>
          <p:cNvSpPr txBox="1"/>
          <p:nvPr/>
        </p:nvSpPr>
        <p:spPr>
          <a:xfrm>
            <a:off x="196790" y="6429345"/>
            <a:ext cx="1253869" cy="400110"/>
          </a:xfrm>
          <a:prstGeom prst="rec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000" dirty="0" smtClean="0"/>
              <a:t>Overview</a:t>
            </a:r>
            <a:endParaRPr lang="en-US" sz="2000" dirty="0"/>
          </a:p>
        </p:txBody>
      </p:sp>
      <p:sp>
        <p:nvSpPr>
          <p:cNvPr id="9" name="TextBox 8">
            <a:hlinkClick r:id="rId5" action="ppaction://hlinksldjump"/>
          </p:cNvPr>
          <p:cNvSpPr txBox="1"/>
          <p:nvPr/>
        </p:nvSpPr>
        <p:spPr>
          <a:xfrm>
            <a:off x="4232846" y="6429345"/>
            <a:ext cx="984565" cy="400110"/>
          </a:xfrm>
          <a:prstGeom prst="rec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000" dirty="0" smtClean="0"/>
              <a:t>Design</a:t>
            </a:r>
            <a:endParaRPr lang="en-US" sz="2000" dirty="0"/>
          </a:p>
        </p:txBody>
      </p:sp>
      <p:sp>
        <p:nvSpPr>
          <p:cNvPr id="10" name="TextBox 9">
            <a:hlinkClick r:id="rId6" action="ppaction://hlinksldjump"/>
          </p:cNvPr>
          <p:cNvSpPr txBox="1"/>
          <p:nvPr/>
        </p:nvSpPr>
        <p:spPr>
          <a:xfrm>
            <a:off x="5889269" y="6429345"/>
            <a:ext cx="1040670" cy="400110"/>
          </a:xfrm>
          <a:prstGeom prst="rec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000" dirty="0" smtClean="0"/>
              <a:t>Results</a:t>
            </a:r>
            <a:endParaRPr lang="en-US" sz="2000" dirty="0"/>
          </a:p>
        </p:txBody>
      </p:sp>
      <p:sp>
        <p:nvSpPr>
          <p:cNvPr id="11" name="TextBox 10">
            <a:hlinkClick r:id="rId7" action="ppaction://hlinksldjump"/>
          </p:cNvPr>
          <p:cNvSpPr txBox="1"/>
          <p:nvPr/>
        </p:nvSpPr>
        <p:spPr>
          <a:xfrm>
            <a:off x="7601797" y="6419820"/>
            <a:ext cx="1281120" cy="400110"/>
          </a:xfrm>
          <a:prstGeom prst="rec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000" dirty="0" smtClean="0"/>
              <a:t>Summary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291852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IMG_4834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3434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0"/>
            <a:ext cx="4343400" cy="29718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-6936"/>
            <a:ext cx="3159839" cy="369332"/>
          </a:xfrm>
          <a:prstGeom prst="rect">
            <a:avLst/>
          </a:prstGeom>
          <a:solidFill>
            <a:schemeClr val="accent6"/>
          </a:solidFill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chemeClr val="bg1"/>
                </a:solidFill>
              </a:rPr>
              <a:t>Dust is a Soil Parent Material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800600" y="15263"/>
            <a:ext cx="3647152" cy="369332"/>
          </a:xfrm>
          <a:prstGeom prst="rect">
            <a:avLst/>
          </a:prstGeom>
          <a:solidFill>
            <a:schemeClr val="accent6"/>
          </a:solidFill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chemeClr val="bg1"/>
                </a:solidFill>
              </a:rPr>
              <a:t>Dust is a Source of Base Cations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0" y="3418720"/>
            <a:ext cx="4343400" cy="2978611"/>
            <a:chOff x="0" y="3294854"/>
            <a:chExt cx="4343400" cy="2978611"/>
          </a:xfrm>
        </p:grpSpPr>
        <p:pic>
          <p:nvPicPr>
            <p:cNvPr id="6" name="Picture 5"/>
            <p:cNvPicPr>
              <a:picLocks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301665"/>
              <a:ext cx="4343400" cy="2971800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0" y="3294854"/>
              <a:ext cx="2121093" cy="369332"/>
            </a:xfrm>
            <a:prstGeom prst="rect">
              <a:avLst/>
            </a:prstGeom>
            <a:solidFill>
              <a:schemeClr val="accent6"/>
            </a:solidFill>
          </p:spPr>
          <p:txBody>
            <a:bodyPr wrap="none" rtlCol="0">
              <a:spAutoFit/>
            </a:bodyPr>
            <a:lstStyle/>
            <a:p>
              <a:r>
                <a:rPr lang="en-US" i="1" dirty="0" smtClean="0">
                  <a:solidFill>
                    <a:schemeClr val="bg1"/>
                  </a:solidFill>
                </a:rPr>
                <a:t>Dust is a pH Buffer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4800600" y="3403861"/>
            <a:ext cx="4343400" cy="2993470"/>
            <a:chOff x="4800600" y="3279995"/>
            <a:chExt cx="4343400" cy="2993470"/>
          </a:xfrm>
        </p:grpSpPr>
        <p:pic>
          <p:nvPicPr>
            <p:cNvPr id="7" name="Picture 6"/>
            <p:cNvPicPr>
              <a:picLocks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00600" y="3301665"/>
              <a:ext cx="4343400" cy="2971800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4800600" y="3279995"/>
              <a:ext cx="3010183" cy="369332"/>
            </a:xfrm>
            <a:prstGeom prst="rect">
              <a:avLst/>
            </a:prstGeom>
            <a:solidFill>
              <a:schemeClr val="accent6"/>
            </a:solidFill>
          </p:spPr>
          <p:txBody>
            <a:bodyPr wrap="none" rtlCol="0">
              <a:spAutoFit/>
            </a:bodyPr>
            <a:lstStyle/>
            <a:p>
              <a:r>
                <a:rPr lang="en-US" i="1" dirty="0" smtClean="0">
                  <a:solidFill>
                    <a:schemeClr val="bg1"/>
                  </a:solidFill>
                </a:rPr>
                <a:t>Dust Impacts Snow Albedo</a:t>
              </a:r>
            </a:p>
          </p:txBody>
        </p:sp>
      </p:grpSp>
      <p:grpSp>
        <p:nvGrpSpPr>
          <p:cNvPr id="12" name="Group 11"/>
          <p:cNvGrpSpPr>
            <a:grpSpLocks noChangeAspect="1"/>
          </p:cNvGrpSpPr>
          <p:nvPr/>
        </p:nvGrpSpPr>
        <p:grpSpPr>
          <a:xfrm>
            <a:off x="315227" y="1162308"/>
            <a:ext cx="4256773" cy="1153944"/>
            <a:chOff x="1068404" y="2800952"/>
            <a:chExt cx="7988969" cy="2165684"/>
          </a:xfrm>
        </p:grpSpPr>
        <p:sp>
          <p:nvSpPr>
            <p:cNvPr id="13" name="TextBox 12"/>
            <p:cNvSpPr txBox="1"/>
            <p:nvPr/>
          </p:nvSpPr>
          <p:spPr>
            <a:xfrm rot="20797291">
              <a:off x="2350457" y="3306596"/>
              <a:ext cx="1237080" cy="6931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Dust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4" name="Freeform 13"/>
            <p:cNvSpPr/>
            <p:nvPr/>
          </p:nvSpPr>
          <p:spPr>
            <a:xfrm>
              <a:off x="1068404" y="2800952"/>
              <a:ext cx="7988969" cy="2165684"/>
            </a:xfrm>
            <a:custGeom>
              <a:avLst/>
              <a:gdLst>
                <a:gd name="connsiteX0" fmla="*/ 0 w 7988969"/>
                <a:gd name="connsiteY0" fmla="*/ 2165684 h 2165684"/>
                <a:gd name="connsiteX1" fmla="*/ 115503 w 7988969"/>
                <a:gd name="connsiteY1" fmla="*/ 2040555 h 2165684"/>
                <a:gd name="connsiteX2" fmla="*/ 202131 w 7988969"/>
                <a:gd name="connsiteY2" fmla="*/ 1973179 h 2165684"/>
                <a:gd name="connsiteX3" fmla="*/ 240632 w 7988969"/>
                <a:gd name="connsiteY3" fmla="*/ 1944303 h 2165684"/>
                <a:gd name="connsiteX4" fmla="*/ 269508 w 7988969"/>
                <a:gd name="connsiteY4" fmla="*/ 1915427 h 2165684"/>
                <a:gd name="connsiteX5" fmla="*/ 375385 w 7988969"/>
                <a:gd name="connsiteY5" fmla="*/ 1838425 h 2165684"/>
                <a:gd name="connsiteX6" fmla="*/ 452388 w 7988969"/>
                <a:gd name="connsiteY6" fmla="*/ 1790299 h 2165684"/>
                <a:gd name="connsiteX7" fmla="*/ 539015 w 7988969"/>
                <a:gd name="connsiteY7" fmla="*/ 1742172 h 2165684"/>
                <a:gd name="connsiteX8" fmla="*/ 567891 w 7988969"/>
                <a:gd name="connsiteY8" fmla="*/ 1732547 h 2165684"/>
                <a:gd name="connsiteX9" fmla="*/ 606392 w 7988969"/>
                <a:gd name="connsiteY9" fmla="*/ 1713296 h 2165684"/>
                <a:gd name="connsiteX10" fmla="*/ 654518 w 7988969"/>
                <a:gd name="connsiteY10" fmla="*/ 1703671 h 2165684"/>
                <a:gd name="connsiteX11" fmla="*/ 721895 w 7988969"/>
                <a:gd name="connsiteY11" fmla="*/ 1674795 h 2165684"/>
                <a:gd name="connsiteX12" fmla="*/ 798897 w 7988969"/>
                <a:gd name="connsiteY12" fmla="*/ 1645920 h 2165684"/>
                <a:gd name="connsiteX13" fmla="*/ 837398 w 7988969"/>
                <a:gd name="connsiteY13" fmla="*/ 1626669 h 2165684"/>
                <a:gd name="connsiteX14" fmla="*/ 914400 w 7988969"/>
                <a:gd name="connsiteY14" fmla="*/ 1607419 h 2165684"/>
                <a:gd name="connsiteX15" fmla="*/ 1193533 w 7988969"/>
                <a:gd name="connsiteY15" fmla="*/ 1617044 h 2165684"/>
                <a:gd name="connsiteX16" fmla="*/ 1260910 w 7988969"/>
                <a:gd name="connsiteY16" fmla="*/ 1645920 h 2165684"/>
                <a:gd name="connsiteX17" fmla="*/ 1289785 w 7988969"/>
                <a:gd name="connsiteY17" fmla="*/ 1655545 h 2165684"/>
                <a:gd name="connsiteX18" fmla="*/ 1328287 w 7988969"/>
                <a:gd name="connsiteY18" fmla="*/ 1674795 h 2165684"/>
                <a:gd name="connsiteX19" fmla="*/ 1424539 w 7988969"/>
                <a:gd name="connsiteY19" fmla="*/ 1703671 h 2165684"/>
                <a:gd name="connsiteX20" fmla="*/ 1453415 w 7988969"/>
                <a:gd name="connsiteY20" fmla="*/ 1713296 h 2165684"/>
                <a:gd name="connsiteX21" fmla="*/ 1482291 w 7988969"/>
                <a:gd name="connsiteY21" fmla="*/ 1732547 h 2165684"/>
                <a:gd name="connsiteX22" fmla="*/ 1588169 w 7988969"/>
                <a:gd name="connsiteY22" fmla="*/ 1761423 h 2165684"/>
                <a:gd name="connsiteX23" fmla="*/ 1674796 w 7988969"/>
                <a:gd name="connsiteY23" fmla="*/ 1771048 h 2165684"/>
                <a:gd name="connsiteX24" fmla="*/ 1742173 w 7988969"/>
                <a:gd name="connsiteY24" fmla="*/ 1780673 h 2165684"/>
                <a:gd name="connsiteX25" fmla="*/ 2050181 w 7988969"/>
                <a:gd name="connsiteY25" fmla="*/ 1761423 h 2165684"/>
                <a:gd name="connsiteX26" fmla="*/ 2079057 w 7988969"/>
                <a:gd name="connsiteY26" fmla="*/ 1751797 h 2165684"/>
                <a:gd name="connsiteX27" fmla="*/ 2175310 w 7988969"/>
                <a:gd name="connsiteY27" fmla="*/ 1694046 h 2165684"/>
                <a:gd name="connsiteX28" fmla="*/ 2233061 w 7988969"/>
                <a:gd name="connsiteY28" fmla="*/ 1645920 h 2165684"/>
                <a:gd name="connsiteX29" fmla="*/ 2290813 w 7988969"/>
                <a:gd name="connsiteY29" fmla="*/ 1607419 h 2165684"/>
                <a:gd name="connsiteX30" fmla="*/ 2329314 w 7988969"/>
                <a:gd name="connsiteY30" fmla="*/ 1578543 h 2165684"/>
                <a:gd name="connsiteX31" fmla="*/ 2348564 w 7988969"/>
                <a:gd name="connsiteY31" fmla="*/ 1549667 h 2165684"/>
                <a:gd name="connsiteX32" fmla="*/ 2406316 w 7988969"/>
                <a:gd name="connsiteY32" fmla="*/ 1511166 h 2165684"/>
                <a:gd name="connsiteX33" fmla="*/ 2435192 w 7988969"/>
                <a:gd name="connsiteY33" fmla="*/ 1491915 h 2165684"/>
                <a:gd name="connsiteX34" fmla="*/ 2492943 w 7988969"/>
                <a:gd name="connsiteY34" fmla="*/ 1443789 h 2165684"/>
                <a:gd name="connsiteX35" fmla="*/ 2589196 w 7988969"/>
                <a:gd name="connsiteY35" fmla="*/ 1376412 h 2165684"/>
                <a:gd name="connsiteX36" fmla="*/ 2646948 w 7988969"/>
                <a:gd name="connsiteY36" fmla="*/ 1318661 h 2165684"/>
                <a:gd name="connsiteX37" fmla="*/ 2704699 w 7988969"/>
                <a:gd name="connsiteY37" fmla="*/ 1289785 h 2165684"/>
                <a:gd name="connsiteX38" fmla="*/ 2733575 w 7988969"/>
                <a:gd name="connsiteY38" fmla="*/ 1280160 h 2165684"/>
                <a:gd name="connsiteX39" fmla="*/ 2877954 w 7988969"/>
                <a:gd name="connsiteY39" fmla="*/ 1299410 h 2165684"/>
                <a:gd name="connsiteX40" fmla="*/ 2906830 w 7988969"/>
                <a:gd name="connsiteY40" fmla="*/ 1309035 h 2165684"/>
                <a:gd name="connsiteX41" fmla="*/ 3022333 w 7988969"/>
                <a:gd name="connsiteY41" fmla="*/ 1299410 h 2165684"/>
                <a:gd name="connsiteX42" fmla="*/ 3118585 w 7988969"/>
                <a:gd name="connsiteY42" fmla="*/ 1280160 h 2165684"/>
                <a:gd name="connsiteX43" fmla="*/ 3157087 w 7988969"/>
                <a:gd name="connsiteY43" fmla="*/ 1260909 h 2165684"/>
                <a:gd name="connsiteX44" fmla="*/ 3185962 w 7988969"/>
                <a:gd name="connsiteY44" fmla="*/ 1241659 h 2165684"/>
                <a:gd name="connsiteX45" fmla="*/ 3272590 w 7988969"/>
                <a:gd name="connsiteY45" fmla="*/ 1203157 h 2165684"/>
                <a:gd name="connsiteX46" fmla="*/ 3320716 w 7988969"/>
                <a:gd name="connsiteY46" fmla="*/ 1164656 h 2165684"/>
                <a:gd name="connsiteX47" fmla="*/ 3349592 w 7988969"/>
                <a:gd name="connsiteY47" fmla="*/ 1145406 h 2165684"/>
                <a:gd name="connsiteX48" fmla="*/ 3378468 w 7988969"/>
                <a:gd name="connsiteY48" fmla="*/ 1116530 h 2165684"/>
                <a:gd name="connsiteX49" fmla="*/ 3416969 w 7988969"/>
                <a:gd name="connsiteY49" fmla="*/ 1097280 h 2165684"/>
                <a:gd name="connsiteX50" fmla="*/ 3493971 w 7988969"/>
                <a:gd name="connsiteY50" fmla="*/ 1039528 h 2165684"/>
                <a:gd name="connsiteX51" fmla="*/ 3542097 w 7988969"/>
                <a:gd name="connsiteY51" fmla="*/ 972151 h 2165684"/>
                <a:gd name="connsiteX52" fmla="*/ 3561348 w 7988969"/>
                <a:gd name="connsiteY52" fmla="*/ 943275 h 2165684"/>
                <a:gd name="connsiteX53" fmla="*/ 3590223 w 7988969"/>
                <a:gd name="connsiteY53" fmla="*/ 924025 h 2165684"/>
                <a:gd name="connsiteX54" fmla="*/ 3657600 w 7988969"/>
                <a:gd name="connsiteY54" fmla="*/ 856648 h 2165684"/>
                <a:gd name="connsiteX55" fmla="*/ 3686476 w 7988969"/>
                <a:gd name="connsiteY55" fmla="*/ 827772 h 2165684"/>
                <a:gd name="connsiteX56" fmla="*/ 3744228 w 7988969"/>
                <a:gd name="connsiteY56" fmla="*/ 779646 h 2165684"/>
                <a:gd name="connsiteX57" fmla="*/ 3773103 w 7988969"/>
                <a:gd name="connsiteY57" fmla="*/ 770021 h 2165684"/>
                <a:gd name="connsiteX58" fmla="*/ 3792354 w 7988969"/>
                <a:gd name="connsiteY58" fmla="*/ 741145 h 2165684"/>
                <a:gd name="connsiteX59" fmla="*/ 3975234 w 7988969"/>
                <a:gd name="connsiteY59" fmla="*/ 731520 h 2165684"/>
                <a:gd name="connsiteX60" fmla="*/ 4042611 w 7988969"/>
                <a:gd name="connsiteY60" fmla="*/ 750770 h 2165684"/>
                <a:gd name="connsiteX61" fmla="*/ 4100362 w 7988969"/>
                <a:gd name="connsiteY61" fmla="*/ 779646 h 2165684"/>
                <a:gd name="connsiteX62" fmla="*/ 4119613 w 7988969"/>
                <a:gd name="connsiteY62" fmla="*/ 808522 h 2165684"/>
                <a:gd name="connsiteX63" fmla="*/ 4206240 w 7988969"/>
                <a:gd name="connsiteY63" fmla="*/ 856648 h 2165684"/>
                <a:gd name="connsiteX64" fmla="*/ 4658628 w 7988969"/>
                <a:gd name="connsiteY64" fmla="*/ 866273 h 2165684"/>
                <a:gd name="connsiteX65" fmla="*/ 4716379 w 7988969"/>
                <a:gd name="connsiteY65" fmla="*/ 885524 h 2165684"/>
                <a:gd name="connsiteX66" fmla="*/ 4774131 w 7988969"/>
                <a:gd name="connsiteY66" fmla="*/ 933650 h 2165684"/>
                <a:gd name="connsiteX67" fmla="*/ 4803007 w 7988969"/>
                <a:gd name="connsiteY67" fmla="*/ 952901 h 2165684"/>
                <a:gd name="connsiteX68" fmla="*/ 4841508 w 7988969"/>
                <a:gd name="connsiteY68" fmla="*/ 981776 h 2165684"/>
                <a:gd name="connsiteX69" fmla="*/ 4908884 w 7988969"/>
                <a:gd name="connsiteY69" fmla="*/ 1010652 h 2165684"/>
                <a:gd name="connsiteX70" fmla="*/ 5034013 w 7988969"/>
                <a:gd name="connsiteY70" fmla="*/ 1001027 h 2165684"/>
                <a:gd name="connsiteX71" fmla="*/ 5062889 w 7988969"/>
                <a:gd name="connsiteY71" fmla="*/ 972151 h 2165684"/>
                <a:gd name="connsiteX72" fmla="*/ 5101390 w 7988969"/>
                <a:gd name="connsiteY72" fmla="*/ 943275 h 2165684"/>
                <a:gd name="connsiteX73" fmla="*/ 5168767 w 7988969"/>
                <a:gd name="connsiteY73" fmla="*/ 885524 h 2165684"/>
                <a:gd name="connsiteX74" fmla="*/ 5197642 w 7988969"/>
                <a:gd name="connsiteY74" fmla="*/ 875899 h 2165684"/>
                <a:gd name="connsiteX75" fmla="*/ 5226518 w 7988969"/>
                <a:gd name="connsiteY75" fmla="*/ 847023 h 2165684"/>
                <a:gd name="connsiteX76" fmla="*/ 5284270 w 7988969"/>
                <a:gd name="connsiteY76" fmla="*/ 808522 h 2165684"/>
                <a:gd name="connsiteX77" fmla="*/ 5322771 w 7988969"/>
                <a:gd name="connsiteY77" fmla="*/ 750770 h 2165684"/>
                <a:gd name="connsiteX78" fmla="*/ 5342021 w 7988969"/>
                <a:gd name="connsiteY78" fmla="*/ 693019 h 2165684"/>
                <a:gd name="connsiteX79" fmla="*/ 5380522 w 7988969"/>
                <a:gd name="connsiteY79" fmla="*/ 635267 h 2165684"/>
                <a:gd name="connsiteX80" fmla="*/ 5457524 w 7988969"/>
                <a:gd name="connsiteY80" fmla="*/ 500513 h 2165684"/>
                <a:gd name="connsiteX81" fmla="*/ 5486400 w 7988969"/>
                <a:gd name="connsiteY81" fmla="*/ 471637 h 2165684"/>
                <a:gd name="connsiteX82" fmla="*/ 5496025 w 7988969"/>
                <a:gd name="connsiteY82" fmla="*/ 442762 h 2165684"/>
                <a:gd name="connsiteX83" fmla="*/ 5524901 w 7988969"/>
                <a:gd name="connsiteY83" fmla="*/ 413886 h 2165684"/>
                <a:gd name="connsiteX84" fmla="*/ 5544152 w 7988969"/>
                <a:gd name="connsiteY84" fmla="*/ 385010 h 2165684"/>
                <a:gd name="connsiteX85" fmla="*/ 5563402 w 7988969"/>
                <a:gd name="connsiteY85" fmla="*/ 346509 h 2165684"/>
                <a:gd name="connsiteX86" fmla="*/ 5592278 w 7988969"/>
                <a:gd name="connsiteY86" fmla="*/ 336884 h 2165684"/>
                <a:gd name="connsiteX87" fmla="*/ 5775158 w 7988969"/>
                <a:gd name="connsiteY87" fmla="*/ 346509 h 2165684"/>
                <a:gd name="connsiteX88" fmla="*/ 5842535 w 7988969"/>
                <a:gd name="connsiteY88" fmla="*/ 336884 h 2165684"/>
                <a:gd name="connsiteX89" fmla="*/ 5900287 w 7988969"/>
                <a:gd name="connsiteY89" fmla="*/ 279132 h 2165684"/>
                <a:gd name="connsiteX90" fmla="*/ 5929162 w 7988969"/>
                <a:gd name="connsiteY90" fmla="*/ 240631 h 2165684"/>
                <a:gd name="connsiteX91" fmla="*/ 5948413 w 7988969"/>
                <a:gd name="connsiteY91" fmla="*/ 211755 h 2165684"/>
                <a:gd name="connsiteX92" fmla="*/ 5977289 w 7988969"/>
                <a:gd name="connsiteY92" fmla="*/ 182880 h 2165684"/>
                <a:gd name="connsiteX93" fmla="*/ 6025415 w 7988969"/>
                <a:gd name="connsiteY93" fmla="*/ 125128 h 2165684"/>
                <a:gd name="connsiteX94" fmla="*/ 6054291 w 7988969"/>
                <a:gd name="connsiteY94" fmla="*/ 96252 h 2165684"/>
                <a:gd name="connsiteX95" fmla="*/ 6092792 w 7988969"/>
                <a:gd name="connsiteY95" fmla="*/ 86627 h 2165684"/>
                <a:gd name="connsiteX96" fmla="*/ 6169794 w 7988969"/>
                <a:gd name="connsiteY96" fmla="*/ 57751 h 2165684"/>
                <a:gd name="connsiteX97" fmla="*/ 6314173 w 7988969"/>
                <a:gd name="connsiteY97" fmla="*/ 9625 h 2165684"/>
                <a:gd name="connsiteX98" fmla="*/ 6343049 w 7988969"/>
                <a:gd name="connsiteY98" fmla="*/ 0 h 2165684"/>
                <a:gd name="connsiteX99" fmla="*/ 6554804 w 7988969"/>
                <a:gd name="connsiteY99" fmla="*/ 9625 h 2165684"/>
                <a:gd name="connsiteX100" fmla="*/ 6631807 w 7988969"/>
                <a:gd name="connsiteY100" fmla="*/ 28875 h 2165684"/>
                <a:gd name="connsiteX101" fmla="*/ 6679933 w 7988969"/>
                <a:gd name="connsiteY101" fmla="*/ 38501 h 2165684"/>
                <a:gd name="connsiteX102" fmla="*/ 6718434 w 7988969"/>
                <a:gd name="connsiteY102" fmla="*/ 67376 h 2165684"/>
                <a:gd name="connsiteX103" fmla="*/ 6795436 w 7988969"/>
                <a:gd name="connsiteY103" fmla="*/ 115503 h 2165684"/>
                <a:gd name="connsiteX104" fmla="*/ 6833937 w 7988969"/>
                <a:gd name="connsiteY104" fmla="*/ 173254 h 2165684"/>
                <a:gd name="connsiteX105" fmla="*/ 6853188 w 7988969"/>
                <a:gd name="connsiteY105" fmla="*/ 202130 h 2165684"/>
                <a:gd name="connsiteX106" fmla="*/ 6882063 w 7988969"/>
                <a:gd name="connsiteY106" fmla="*/ 279132 h 2165684"/>
                <a:gd name="connsiteX107" fmla="*/ 6939815 w 7988969"/>
                <a:gd name="connsiteY107" fmla="*/ 375385 h 2165684"/>
                <a:gd name="connsiteX108" fmla="*/ 6968691 w 7988969"/>
                <a:gd name="connsiteY108" fmla="*/ 462012 h 2165684"/>
                <a:gd name="connsiteX109" fmla="*/ 6987941 w 7988969"/>
                <a:gd name="connsiteY109" fmla="*/ 539014 h 2165684"/>
                <a:gd name="connsiteX110" fmla="*/ 6968691 w 7988969"/>
                <a:gd name="connsiteY110" fmla="*/ 712269 h 2165684"/>
                <a:gd name="connsiteX111" fmla="*/ 6959065 w 7988969"/>
                <a:gd name="connsiteY111" fmla="*/ 760395 h 2165684"/>
                <a:gd name="connsiteX112" fmla="*/ 6968691 w 7988969"/>
                <a:gd name="connsiteY112" fmla="*/ 1183907 h 2165684"/>
                <a:gd name="connsiteX113" fmla="*/ 7007192 w 7988969"/>
                <a:gd name="connsiteY113" fmla="*/ 1260909 h 2165684"/>
                <a:gd name="connsiteX114" fmla="*/ 7016817 w 7988969"/>
                <a:gd name="connsiteY114" fmla="*/ 1289785 h 2165684"/>
                <a:gd name="connsiteX115" fmla="*/ 7036068 w 7988969"/>
                <a:gd name="connsiteY115" fmla="*/ 1328286 h 2165684"/>
                <a:gd name="connsiteX116" fmla="*/ 7045693 w 7988969"/>
                <a:gd name="connsiteY116" fmla="*/ 1366787 h 2165684"/>
                <a:gd name="connsiteX117" fmla="*/ 7093819 w 7988969"/>
                <a:gd name="connsiteY117" fmla="*/ 1424539 h 2165684"/>
                <a:gd name="connsiteX118" fmla="*/ 7122695 w 7988969"/>
                <a:gd name="connsiteY118" fmla="*/ 1463040 h 2165684"/>
                <a:gd name="connsiteX119" fmla="*/ 7141945 w 7988969"/>
                <a:gd name="connsiteY119" fmla="*/ 1501541 h 2165684"/>
                <a:gd name="connsiteX120" fmla="*/ 7199697 w 7988969"/>
                <a:gd name="connsiteY120" fmla="*/ 1540042 h 2165684"/>
                <a:gd name="connsiteX121" fmla="*/ 7228573 w 7988969"/>
                <a:gd name="connsiteY121" fmla="*/ 1559292 h 2165684"/>
                <a:gd name="connsiteX122" fmla="*/ 7257449 w 7988969"/>
                <a:gd name="connsiteY122" fmla="*/ 1588168 h 2165684"/>
                <a:gd name="connsiteX123" fmla="*/ 7286324 w 7988969"/>
                <a:gd name="connsiteY123" fmla="*/ 1607419 h 2165684"/>
                <a:gd name="connsiteX124" fmla="*/ 7324825 w 7988969"/>
                <a:gd name="connsiteY124" fmla="*/ 1636294 h 2165684"/>
                <a:gd name="connsiteX125" fmla="*/ 7353701 w 7988969"/>
                <a:gd name="connsiteY125" fmla="*/ 1665170 h 2165684"/>
                <a:gd name="connsiteX126" fmla="*/ 7382577 w 7988969"/>
                <a:gd name="connsiteY126" fmla="*/ 1684421 h 2165684"/>
                <a:gd name="connsiteX127" fmla="*/ 7411453 w 7988969"/>
                <a:gd name="connsiteY127" fmla="*/ 1713296 h 2165684"/>
                <a:gd name="connsiteX128" fmla="*/ 7449954 w 7988969"/>
                <a:gd name="connsiteY128" fmla="*/ 1732547 h 2165684"/>
                <a:gd name="connsiteX129" fmla="*/ 7478830 w 7988969"/>
                <a:gd name="connsiteY129" fmla="*/ 1761423 h 2165684"/>
                <a:gd name="connsiteX130" fmla="*/ 7526956 w 7988969"/>
                <a:gd name="connsiteY130" fmla="*/ 1790299 h 2165684"/>
                <a:gd name="connsiteX131" fmla="*/ 7642459 w 7988969"/>
                <a:gd name="connsiteY131" fmla="*/ 1848050 h 2165684"/>
                <a:gd name="connsiteX132" fmla="*/ 7671335 w 7988969"/>
                <a:gd name="connsiteY132" fmla="*/ 1867301 h 2165684"/>
                <a:gd name="connsiteX133" fmla="*/ 7709836 w 7988969"/>
                <a:gd name="connsiteY133" fmla="*/ 1876926 h 2165684"/>
                <a:gd name="connsiteX134" fmla="*/ 7767588 w 7988969"/>
                <a:gd name="connsiteY134" fmla="*/ 1896176 h 2165684"/>
                <a:gd name="connsiteX135" fmla="*/ 7796463 w 7988969"/>
                <a:gd name="connsiteY135" fmla="*/ 1905802 h 2165684"/>
                <a:gd name="connsiteX136" fmla="*/ 7825339 w 7988969"/>
                <a:gd name="connsiteY136" fmla="*/ 1915427 h 2165684"/>
                <a:gd name="connsiteX137" fmla="*/ 7883091 w 7988969"/>
                <a:gd name="connsiteY137" fmla="*/ 1944303 h 2165684"/>
                <a:gd name="connsiteX138" fmla="*/ 7979343 w 7988969"/>
                <a:gd name="connsiteY138" fmla="*/ 1973179 h 2165684"/>
                <a:gd name="connsiteX139" fmla="*/ 7988969 w 7988969"/>
                <a:gd name="connsiteY139" fmla="*/ 1982804 h 2165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</a:cxnLst>
              <a:rect l="l" t="t" r="r" b="b"/>
              <a:pathLst>
                <a:path w="7988969" h="2165684">
                  <a:moveTo>
                    <a:pt x="0" y="2165684"/>
                  </a:moveTo>
                  <a:cubicBezTo>
                    <a:pt x="38501" y="2123974"/>
                    <a:pt x="74399" y="2079702"/>
                    <a:pt x="115503" y="2040555"/>
                  </a:cubicBezTo>
                  <a:cubicBezTo>
                    <a:pt x="141993" y="2015326"/>
                    <a:pt x="173135" y="1995483"/>
                    <a:pt x="202131" y="1973179"/>
                  </a:cubicBezTo>
                  <a:cubicBezTo>
                    <a:pt x="214846" y="1963398"/>
                    <a:pt x="229288" y="1955647"/>
                    <a:pt x="240632" y="1944303"/>
                  </a:cubicBezTo>
                  <a:cubicBezTo>
                    <a:pt x="250257" y="1934678"/>
                    <a:pt x="258973" y="1924047"/>
                    <a:pt x="269508" y="1915427"/>
                  </a:cubicBezTo>
                  <a:cubicBezTo>
                    <a:pt x="316951" y="1876610"/>
                    <a:pt x="333808" y="1866143"/>
                    <a:pt x="375385" y="1838425"/>
                  </a:cubicBezTo>
                  <a:cubicBezTo>
                    <a:pt x="417502" y="1775250"/>
                    <a:pt x="363296" y="1843755"/>
                    <a:pt x="452388" y="1790299"/>
                  </a:cubicBezTo>
                  <a:cubicBezTo>
                    <a:pt x="482808" y="1772047"/>
                    <a:pt x="506798" y="1755979"/>
                    <a:pt x="539015" y="1742172"/>
                  </a:cubicBezTo>
                  <a:cubicBezTo>
                    <a:pt x="548341" y="1738175"/>
                    <a:pt x="558565" y="1736544"/>
                    <a:pt x="567891" y="1732547"/>
                  </a:cubicBezTo>
                  <a:cubicBezTo>
                    <a:pt x="581079" y="1726895"/>
                    <a:pt x="592780" y="1717833"/>
                    <a:pt x="606392" y="1713296"/>
                  </a:cubicBezTo>
                  <a:cubicBezTo>
                    <a:pt x="621912" y="1708123"/>
                    <a:pt x="638476" y="1706879"/>
                    <a:pt x="654518" y="1703671"/>
                  </a:cubicBezTo>
                  <a:cubicBezTo>
                    <a:pt x="713035" y="1664661"/>
                    <a:pt x="650862" y="1701433"/>
                    <a:pt x="721895" y="1674795"/>
                  </a:cubicBezTo>
                  <a:cubicBezTo>
                    <a:pt x="822551" y="1637049"/>
                    <a:pt x="700081" y="1670623"/>
                    <a:pt x="798897" y="1645920"/>
                  </a:cubicBezTo>
                  <a:cubicBezTo>
                    <a:pt x="811731" y="1639503"/>
                    <a:pt x="823786" y="1631206"/>
                    <a:pt x="837398" y="1626669"/>
                  </a:cubicBezTo>
                  <a:cubicBezTo>
                    <a:pt x="862498" y="1618302"/>
                    <a:pt x="914400" y="1607419"/>
                    <a:pt x="914400" y="1607419"/>
                  </a:cubicBezTo>
                  <a:cubicBezTo>
                    <a:pt x="1007444" y="1610627"/>
                    <a:pt x="1100604" y="1611412"/>
                    <a:pt x="1193533" y="1617044"/>
                  </a:cubicBezTo>
                  <a:cubicBezTo>
                    <a:pt x="1239124" y="1619807"/>
                    <a:pt x="1224641" y="1627785"/>
                    <a:pt x="1260910" y="1645920"/>
                  </a:cubicBezTo>
                  <a:cubicBezTo>
                    <a:pt x="1269985" y="1650457"/>
                    <a:pt x="1280460" y="1651549"/>
                    <a:pt x="1289785" y="1655545"/>
                  </a:cubicBezTo>
                  <a:cubicBezTo>
                    <a:pt x="1302974" y="1661197"/>
                    <a:pt x="1314965" y="1669466"/>
                    <a:pt x="1328287" y="1674795"/>
                  </a:cubicBezTo>
                  <a:cubicBezTo>
                    <a:pt x="1385478" y="1697671"/>
                    <a:pt x="1374898" y="1689488"/>
                    <a:pt x="1424539" y="1703671"/>
                  </a:cubicBezTo>
                  <a:cubicBezTo>
                    <a:pt x="1434295" y="1706458"/>
                    <a:pt x="1443790" y="1710088"/>
                    <a:pt x="1453415" y="1713296"/>
                  </a:cubicBezTo>
                  <a:cubicBezTo>
                    <a:pt x="1463040" y="1719713"/>
                    <a:pt x="1471720" y="1727849"/>
                    <a:pt x="1482291" y="1732547"/>
                  </a:cubicBezTo>
                  <a:cubicBezTo>
                    <a:pt x="1512577" y="1746007"/>
                    <a:pt x="1554802" y="1756656"/>
                    <a:pt x="1588169" y="1761423"/>
                  </a:cubicBezTo>
                  <a:cubicBezTo>
                    <a:pt x="1616930" y="1765532"/>
                    <a:pt x="1645967" y="1767444"/>
                    <a:pt x="1674796" y="1771048"/>
                  </a:cubicBezTo>
                  <a:cubicBezTo>
                    <a:pt x="1697308" y="1773862"/>
                    <a:pt x="1719714" y="1777465"/>
                    <a:pt x="1742173" y="1780673"/>
                  </a:cubicBezTo>
                  <a:cubicBezTo>
                    <a:pt x="1852752" y="1776578"/>
                    <a:pt x="1948314" y="1786891"/>
                    <a:pt x="2050181" y="1761423"/>
                  </a:cubicBezTo>
                  <a:cubicBezTo>
                    <a:pt x="2060024" y="1758962"/>
                    <a:pt x="2070188" y="1756724"/>
                    <a:pt x="2079057" y="1751797"/>
                  </a:cubicBezTo>
                  <a:cubicBezTo>
                    <a:pt x="2288075" y="1635675"/>
                    <a:pt x="2029709" y="1766845"/>
                    <a:pt x="2175310" y="1694046"/>
                  </a:cubicBezTo>
                  <a:cubicBezTo>
                    <a:pt x="2259660" y="1609693"/>
                    <a:pt x="2152665" y="1712915"/>
                    <a:pt x="2233061" y="1645920"/>
                  </a:cubicBezTo>
                  <a:cubicBezTo>
                    <a:pt x="2281129" y="1605864"/>
                    <a:pt x="2240066" y="1624334"/>
                    <a:pt x="2290813" y="1607419"/>
                  </a:cubicBezTo>
                  <a:cubicBezTo>
                    <a:pt x="2303647" y="1597794"/>
                    <a:pt x="2317971" y="1589887"/>
                    <a:pt x="2329314" y="1578543"/>
                  </a:cubicBezTo>
                  <a:cubicBezTo>
                    <a:pt x="2337494" y="1570363"/>
                    <a:pt x="2339858" y="1557285"/>
                    <a:pt x="2348564" y="1549667"/>
                  </a:cubicBezTo>
                  <a:cubicBezTo>
                    <a:pt x="2365976" y="1534432"/>
                    <a:pt x="2387065" y="1524000"/>
                    <a:pt x="2406316" y="1511166"/>
                  </a:cubicBezTo>
                  <a:lnTo>
                    <a:pt x="2435192" y="1491915"/>
                  </a:lnTo>
                  <a:cubicBezTo>
                    <a:pt x="2538384" y="1423121"/>
                    <a:pt x="2381769" y="1530258"/>
                    <a:pt x="2492943" y="1443789"/>
                  </a:cubicBezTo>
                  <a:cubicBezTo>
                    <a:pt x="2527783" y="1416691"/>
                    <a:pt x="2557327" y="1405093"/>
                    <a:pt x="2589196" y="1376412"/>
                  </a:cubicBezTo>
                  <a:cubicBezTo>
                    <a:pt x="2609432" y="1358200"/>
                    <a:pt x="2621121" y="1327271"/>
                    <a:pt x="2646948" y="1318661"/>
                  </a:cubicBezTo>
                  <a:cubicBezTo>
                    <a:pt x="2719536" y="1294463"/>
                    <a:pt x="2630053" y="1327107"/>
                    <a:pt x="2704699" y="1289785"/>
                  </a:cubicBezTo>
                  <a:cubicBezTo>
                    <a:pt x="2713774" y="1285248"/>
                    <a:pt x="2723950" y="1283368"/>
                    <a:pt x="2733575" y="1280160"/>
                  </a:cubicBezTo>
                  <a:cubicBezTo>
                    <a:pt x="2793717" y="1286174"/>
                    <a:pt x="2824791" y="1286119"/>
                    <a:pt x="2877954" y="1299410"/>
                  </a:cubicBezTo>
                  <a:cubicBezTo>
                    <a:pt x="2887797" y="1301871"/>
                    <a:pt x="2897205" y="1305827"/>
                    <a:pt x="2906830" y="1309035"/>
                  </a:cubicBezTo>
                  <a:cubicBezTo>
                    <a:pt x="2945331" y="1305827"/>
                    <a:pt x="2984053" y="1304630"/>
                    <a:pt x="3022333" y="1299410"/>
                  </a:cubicBezTo>
                  <a:cubicBezTo>
                    <a:pt x="3054752" y="1294989"/>
                    <a:pt x="3118585" y="1280160"/>
                    <a:pt x="3118585" y="1280160"/>
                  </a:cubicBezTo>
                  <a:cubicBezTo>
                    <a:pt x="3131419" y="1273743"/>
                    <a:pt x="3144629" y="1268028"/>
                    <a:pt x="3157087" y="1260909"/>
                  </a:cubicBezTo>
                  <a:cubicBezTo>
                    <a:pt x="3167131" y="1255170"/>
                    <a:pt x="3175615" y="1246832"/>
                    <a:pt x="3185962" y="1241659"/>
                  </a:cubicBezTo>
                  <a:cubicBezTo>
                    <a:pt x="3219312" y="1224984"/>
                    <a:pt x="3241970" y="1223570"/>
                    <a:pt x="3272590" y="1203157"/>
                  </a:cubicBezTo>
                  <a:cubicBezTo>
                    <a:pt x="3289683" y="1191761"/>
                    <a:pt x="3304281" y="1176982"/>
                    <a:pt x="3320716" y="1164656"/>
                  </a:cubicBezTo>
                  <a:cubicBezTo>
                    <a:pt x="3329970" y="1157715"/>
                    <a:pt x="3340705" y="1152812"/>
                    <a:pt x="3349592" y="1145406"/>
                  </a:cubicBezTo>
                  <a:cubicBezTo>
                    <a:pt x="3360049" y="1136692"/>
                    <a:pt x="3367391" y="1124442"/>
                    <a:pt x="3378468" y="1116530"/>
                  </a:cubicBezTo>
                  <a:cubicBezTo>
                    <a:pt x="3390144" y="1108190"/>
                    <a:pt x="3405030" y="1105239"/>
                    <a:pt x="3416969" y="1097280"/>
                  </a:cubicBezTo>
                  <a:cubicBezTo>
                    <a:pt x="3443665" y="1079483"/>
                    <a:pt x="3493971" y="1039528"/>
                    <a:pt x="3493971" y="1039528"/>
                  </a:cubicBezTo>
                  <a:cubicBezTo>
                    <a:pt x="3539325" y="971495"/>
                    <a:pt x="3482420" y="1055697"/>
                    <a:pt x="3542097" y="972151"/>
                  </a:cubicBezTo>
                  <a:cubicBezTo>
                    <a:pt x="3548821" y="962738"/>
                    <a:pt x="3553168" y="951455"/>
                    <a:pt x="3561348" y="943275"/>
                  </a:cubicBezTo>
                  <a:cubicBezTo>
                    <a:pt x="3569528" y="935095"/>
                    <a:pt x="3581625" y="931763"/>
                    <a:pt x="3590223" y="924025"/>
                  </a:cubicBezTo>
                  <a:cubicBezTo>
                    <a:pt x="3613831" y="902777"/>
                    <a:pt x="3635141" y="879107"/>
                    <a:pt x="3657600" y="856648"/>
                  </a:cubicBezTo>
                  <a:lnTo>
                    <a:pt x="3686476" y="827772"/>
                  </a:lnTo>
                  <a:cubicBezTo>
                    <a:pt x="3707765" y="806483"/>
                    <a:pt x="3717425" y="793047"/>
                    <a:pt x="3744228" y="779646"/>
                  </a:cubicBezTo>
                  <a:cubicBezTo>
                    <a:pt x="3753303" y="775109"/>
                    <a:pt x="3763478" y="773229"/>
                    <a:pt x="3773103" y="770021"/>
                  </a:cubicBezTo>
                  <a:cubicBezTo>
                    <a:pt x="3779520" y="760396"/>
                    <a:pt x="3784174" y="749325"/>
                    <a:pt x="3792354" y="741145"/>
                  </a:cubicBezTo>
                  <a:cubicBezTo>
                    <a:pt x="3841542" y="691957"/>
                    <a:pt x="3909655" y="727421"/>
                    <a:pt x="3975234" y="731520"/>
                  </a:cubicBezTo>
                  <a:cubicBezTo>
                    <a:pt x="3987568" y="734603"/>
                    <a:pt x="4028804" y="743866"/>
                    <a:pt x="4042611" y="750770"/>
                  </a:cubicBezTo>
                  <a:cubicBezTo>
                    <a:pt x="4117249" y="788089"/>
                    <a:pt x="4027782" y="755453"/>
                    <a:pt x="4100362" y="779646"/>
                  </a:cubicBezTo>
                  <a:cubicBezTo>
                    <a:pt x="4106779" y="789271"/>
                    <a:pt x="4110907" y="800904"/>
                    <a:pt x="4119613" y="808522"/>
                  </a:cubicBezTo>
                  <a:cubicBezTo>
                    <a:pt x="4128578" y="816367"/>
                    <a:pt x="4180511" y="855619"/>
                    <a:pt x="4206240" y="856648"/>
                  </a:cubicBezTo>
                  <a:cubicBezTo>
                    <a:pt x="4356950" y="862676"/>
                    <a:pt x="4507832" y="863065"/>
                    <a:pt x="4658628" y="866273"/>
                  </a:cubicBezTo>
                  <a:cubicBezTo>
                    <a:pt x="4677878" y="872690"/>
                    <a:pt x="4699495" y="874268"/>
                    <a:pt x="4716379" y="885524"/>
                  </a:cubicBezTo>
                  <a:cubicBezTo>
                    <a:pt x="4788066" y="933314"/>
                    <a:pt x="4700027" y="871896"/>
                    <a:pt x="4774131" y="933650"/>
                  </a:cubicBezTo>
                  <a:cubicBezTo>
                    <a:pt x="4783018" y="941056"/>
                    <a:pt x="4793593" y="946177"/>
                    <a:pt x="4803007" y="952901"/>
                  </a:cubicBezTo>
                  <a:cubicBezTo>
                    <a:pt x="4816061" y="962225"/>
                    <a:pt x="4827904" y="973274"/>
                    <a:pt x="4841508" y="981776"/>
                  </a:cubicBezTo>
                  <a:cubicBezTo>
                    <a:pt x="4868696" y="998769"/>
                    <a:pt x="4880812" y="1001295"/>
                    <a:pt x="4908884" y="1010652"/>
                  </a:cubicBezTo>
                  <a:cubicBezTo>
                    <a:pt x="4950594" y="1007444"/>
                    <a:pt x="4993429" y="1011173"/>
                    <a:pt x="5034013" y="1001027"/>
                  </a:cubicBezTo>
                  <a:cubicBezTo>
                    <a:pt x="5047219" y="997726"/>
                    <a:pt x="5052554" y="981010"/>
                    <a:pt x="5062889" y="972151"/>
                  </a:cubicBezTo>
                  <a:cubicBezTo>
                    <a:pt x="5075069" y="961711"/>
                    <a:pt x="5089210" y="953715"/>
                    <a:pt x="5101390" y="943275"/>
                  </a:cubicBezTo>
                  <a:cubicBezTo>
                    <a:pt x="5135527" y="914015"/>
                    <a:pt x="5126543" y="909652"/>
                    <a:pt x="5168767" y="885524"/>
                  </a:cubicBezTo>
                  <a:cubicBezTo>
                    <a:pt x="5177576" y="880490"/>
                    <a:pt x="5188017" y="879107"/>
                    <a:pt x="5197642" y="875899"/>
                  </a:cubicBezTo>
                  <a:cubicBezTo>
                    <a:pt x="5207267" y="866274"/>
                    <a:pt x="5215773" y="855380"/>
                    <a:pt x="5226518" y="847023"/>
                  </a:cubicBezTo>
                  <a:cubicBezTo>
                    <a:pt x="5244781" y="832819"/>
                    <a:pt x="5284270" y="808522"/>
                    <a:pt x="5284270" y="808522"/>
                  </a:cubicBezTo>
                  <a:cubicBezTo>
                    <a:pt x="5316112" y="712994"/>
                    <a:pt x="5262689" y="858918"/>
                    <a:pt x="5322771" y="750770"/>
                  </a:cubicBezTo>
                  <a:cubicBezTo>
                    <a:pt x="5332625" y="733032"/>
                    <a:pt x="5330765" y="709903"/>
                    <a:pt x="5342021" y="693019"/>
                  </a:cubicBezTo>
                  <a:cubicBezTo>
                    <a:pt x="5354855" y="673768"/>
                    <a:pt x="5370175" y="655961"/>
                    <a:pt x="5380522" y="635267"/>
                  </a:cubicBezTo>
                  <a:cubicBezTo>
                    <a:pt x="5395620" y="605071"/>
                    <a:pt x="5430315" y="527722"/>
                    <a:pt x="5457524" y="500513"/>
                  </a:cubicBezTo>
                  <a:lnTo>
                    <a:pt x="5486400" y="471637"/>
                  </a:lnTo>
                  <a:cubicBezTo>
                    <a:pt x="5489608" y="462012"/>
                    <a:pt x="5490397" y="451204"/>
                    <a:pt x="5496025" y="442762"/>
                  </a:cubicBezTo>
                  <a:cubicBezTo>
                    <a:pt x="5503576" y="431436"/>
                    <a:pt x="5516187" y="424343"/>
                    <a:pt x="5524901" y="413886"/>
                  </a:cubicBezTo>
                  <a:cubicBezTo>
                    <a:pt x="5532307" y="404999"/>
                    <a:pt x="5538413" y="395054"/>
                    <a:pt x="5544152" y="385010"/>
                  </a:cubicBezTo>
                  <a:cubicBezTo>
                    <a:pt x="5551271" y="372552"/>
                    <a:pt x="5553256" y="356655"/>
                    <a:pt x="5563402" y="346509"/>
                  </a:cubicBezTo>
                  <a:cubicBezTo>
                    <a:pt x="5570576" y="339335"/>
                    <a:pt x="5582653" y="340092"/>
                    <a:pt x="5592278" y="336884"/>
                  </a:cubicBezTo>
                  <a:cubicBezTo>
                    <a:pt x="5653238" y="340092"/>
                    <a:pt x="5714114" y="346509"/>
                    <a:pt x="5775158" y="346509"/>
                  </a:cubicBezTo>
                  <a:cubicBezTo>
                    <a:pt x="5797845" y="346509"/>
                    <a:pt x="5822560" y="347640"/>
                    <a:pt x="5842535" y="336884"/>
                  </a:cubicBezTo>
                  <a:cubicBezTo>
                    <a:pt x="5866505" y="323977"/>
                    <a:pt x="5883953" y="300912"/>
                    <a:pt x="5900287" y="279132"/>
                  </a:cubicBezTo>
                  <a:cubicBezTo>
                    <a:pt x="5909912" y="266298"/>
                    <a:pt x="5919838" y="253685"/>
                    <a:pt x="5929162" y="240631"/>
                  </a:cubicBezTo>
                  <a:cubicBezTo>
                    <a:pt x="5935886" y="231217"/>
                    <a:pt x="5941007" y="220642"/>
                    <a:pt x="5948413" y="211755"/>
                  </a:cubicBezTo>
                  <a:cubicBezTo>
                    <a:pt x="5957127" y="201298"/>
                    <a:pt x="5967664" y="192505"/>
                    <a:pt x="5977289" y="182880"/>
                  </a:cubicBezTo>
                  <a:cubicBezTo>
                    <a:pt x="6008944" y="119569"/>
                    <a:pt x="5978770" y="163999"/>
                    <a:pt x="6025415" y="125128"/>
                  </a:cubicBezTo>
                  <a:cubicBezTo>
                    <a:pt x="6035872" y="116414"/>
                    <a:pt x="6042472" y="103006"/>
                    <a:pt x="6054291" y="96252"/>
                  </a:cubicBezTo>
                  <a:cubicBezTo>
                    <a:pt x="6065777" y="89689"/>
                    <a:pt x="6080072" y="90261"/>
                    <a:pt x="6092792" y="86627"/>
                  </a:cubicBezTo>
                  <a:cubicBezTo>
                    <a:pt x="6113976" y="80575"/>
                    <a:pt x="6153260" y="65382"/>
                    <a:pt x="6169794" y="57751"/>
                  </a:cubicBezTo>
                  <a:cubicBezTo>
                    <a:pt x="6278828" y="7427"/>
                    <a:pt x="6209106" y="24634"/>
                    <a:pt x="6314173" y="9625"/>
                  </a:cubicBezTo>
                  <a:cubicBezTo>
                    <a:pt x="6323798" y="6417"/>
                    <a:pt x="6332903" y="0"/>
                    <a:pt x="6343049" y="0"/>
                  </a:cubicBezTo>
                  <a:cubicBezTo>
                    <a:pt x="6413707" y="0"/>
                    <a:pt x="6484497" y="2594"/>
                    <a:pt x="6554804" y="9625"/>
                  </a:cubicBezTo>
                  <a:cubicBezTo>
                    <a:pt x="6581130" y="12258"/>
                    <a:pt x="6606027" y="22926"/>
                    <a:pt x="6631807" y="28875"/>
                  </a:cubicBezTo>
                  <a:cubicBezTo>
                    <a:pt x="6647748" y="32554"/>
                    <a:pt x="6663891" y="35292"/>
                    <a:pt x="6679933" y="38501"/>
                  </a:cubicBezTo>
                  <a:cubicBezTo>
                    <a:pt x="6692767" y="48126"/>
                    <a:pt x="6704086" y="60202"/>
                    <a:pt x="6718434" y="67376"/>
                  </a:cubicBezTo>
                  <a:cubicBezTo>
                    <a:pt x="6781618" y="98968"/>
                    <a:pt x="6737874" y="43551"/>
                    <a:pt x="6795436" y="115503"/>
                  </a:cubicBezTo>
                  <a:cubicBezTo>
                    <a:pt x="6809889" y="133569"/>
                    <a:pt x="6821103" y="154004"/>
                    <a:pt x="6833937" y="173254"/>
                  </a:cubicBezTo>
                  <a:lnTo>
                    <a:pt x="6853188" y="202130"/>
                  </a:lnTo>
                  <a:cubicBezTo>
                    <a:pt x="6862978" y="241292"/>
                    <a:pt x="6860492" y="243181"/>
                    <a:pt x="6882063" y="279132"/>
                  </a:cubicBezTo>
                  <a:cubicBezTo>
                    <a:pt x="6906137" y="319256"/>
                    <a:pt x="6924100" y="334527"/>
                    <a:pt x="6939815" y="375385"/>
                  </a:cubicBezTo>
                  <a:cubicBezTo>
                    <a:pt x="6950742" y="403794"/>
                    <a:pt x="6961309" y="432483"/>
                    <a:pt x="6968691" y="462012"/>
                  </a:cubicBezTo>
                  <a:lnTo>
                    <a:pt x="6987941" y="539014"/>
                  </a:lnTo>
                  <a:cubicBezTo>
                    <a:pt x="6983022" y="588209"/>
                    <a:pt x="6976476" y="661670"/>
                    <a:pt x="6968691" y="712269"/>
                  </a:cubicBezTo>
                  <a:cubicBezTo>
                    <a:pt x="6966203" y="728438"/>
                    <a:pt x="6962274" y="744353"/>
                    <a:pt x="6959065" y="760395"/>
                  </a:cubicBezTo>
                  <a:cubicBezTo>
                    <a:pt x="6962274" y="901566"/>
                    <a:pt x="6955176" y="1043348"/>
                    <a:pt x="6968691" y="1183907"/>
                  </a:cubicBezTo>
                  <a:cubicBezTo>
                    <a:pt x="6971438" y="1212472"/>
                    <a:pt x="6998118" y="1233685"/>
                    <a:pt x="7007192" y="1260909"/>
                  </a:cubicBezTo>
                  <a:cubicBezTo>
                    <a:pt x="7010400" y="1270534"/>
                    <a:pt x="7012820" y="1280459"/>
                    <a:pt x="7016817" y="1289785"/>
                  </a:cubicBezTo>
                  <a:cubicBezTo>
                    <a:pt x="7022469" y="1302973"/>
                    <a:pt x="7029651" y="1315452"/>
                    <a:pt x="7036068" y="1328286"/>
                  </a:cubicBezTo>
                  <a:cubicBezTo>
                    <a:pt x="7039276" y="1341120"/>
                    <a:pt x="7040482" y="1354628"/>
                    <a:pt x="7045693" y="1366787"/>
                  </a:cubicBezTo>
                  <a:cubicBezTo>
                    <a:pt x="7057849" y="1395153"/>
                    <a:pt x="7073995" y="1401411"/>
                    <a:pt x="7093819" y="1424539"/>
                  </a:cubicBezTo>
                  <a:cubicBezTo>
                    <a:pt x="7104259" y="1436719"/>
                    <a:pt x="7114193" y="1449436"/>
                    <a:pt x="7122695" y="1463040"/>
                  </a:cubicBezTo>
                  <a:cubicBezTo>
                    <a:pt x="7130300" y="1475207"/>
                    <a:pt x="7131799" y="1491395"/>
                    <a:pt x="7141945" y="1501541"/>
                  </a:cubicBezTo>
                  <a:cubicBezTo>
                    <a:pt x="7158305" y="1517901"/>
                    <a:pt x="7180446" y="1527208"/>
                    <a:pt x="7199697" y="1540042"/>
                  </a:cubicBezTo>
                  <a:cubicBezTo>
                    <a:pt x="7209322" y="1546459"/>
                    <a:pt x="7220393" y="1551112"/>
                    <a:pt x="7228573" y="1559292"/>
                  </a:cubicBezTo>
                  <a:cubicBezTo>
                    <a:pt x="7238198" y="1568917"/>
                    <a:pt x="7246992" y="1579454"/>
                    <a:pt x="7257449" y="1588168"/>
                  </a:cubicBezTo>
                  <a:cubicBezTo>
                    <a:pt x="7266336" y="1595574"/>
                    <a:pt x="7276911" y="1600695"/>
                    <a:pt x="7286324" y="1607419"/>
                  </a:cubicBezTo>
                  <a:cubicBezTo>
                    <a:pt x="7299378" y="1616743"/>
                    <a:pt x="7312645" y="1625854"/>
                    <a:pt x="7324825" y="1636294"/>
                  </a:cubicBezTo>
                  <a:cubicBezTo>
                    <a:pt x="7335160" y="1645153"/>
                    <a:pt x="7343244" y="1656456"/>
                    <a:pt x="7353701" y="1665170"/>
                  </a:cubicBezTo>
                  <a:cubicBezTo>
                    <a:pt x="7362588" y="1672576"/>
                    <a:pt x="7373690" y="1677015"/>
                    <a:pt x="7382577" y="1684421"/>
                  </a:cubicBezTo>
                  <a:cubicBezTo>
                    <a:pt x="7393034" y="1693135"/>
                    <a:pt x="7400376" y="1705384"/>
                    <a:pt x="7411453" y="1713296"/>
                  </a:cubicBezTo>
                  <a:cubicBezTo>
                    <a:pt x="7423129" y="1721636"/>
                    <a:pt x="7438278" y="1724207"/>
                    <a:pt x="7449954" y="1732547"/>
                  </a:cubicBezTo>
                  <a:cubicBezTo>
                    <a:pt x="7461031" y="1740459"/>
                    <a:pt x="7467940" y="1753256"/>
                    <a:pt x="7478830" y="1761423"/>
                  </a:cubicBezTo>
                  <a:cubicBezTo>
                    <a:pt x="7493796" y="1772648"/>
                    <a:pt x="7511023" y="1780494"/>
                    <a:pt x="7526956" y="1790299"/>
                  </a:cubicBezTo>
                  <a:cubicBezTo>
                    <a:pt x="7617496" y="1846016"/>
                    <a:pt x="7573579" y="1830831"/>
                    <a:pt x="7642459" y="1848050"/>
                  </a:cubicBezTo>
                  <a:cubicBezTo>
                    <a:pt x="7652084" y="1854467"/>
                    <a:pt x="7660702" y="1862744"/>
                    <a:pt x="7671335" y="1867301"/>
                  </a:cubicBezTo>
                  <a:cubicBezTo>
                    <a:pt x="7683494" y="1872512"/>
                    <a:pt x="7697165" y="1873125"/>
                    <a:pt x="7709836" y="1876926"/>
                  </a:cubicBezTo>
                  <a:cubicBezTo>
                    <a:pt x="7729272" y="1882757"/>
                    <a:pt x="7748337" y="1889759"/>
                    <a:pt x="7767588" y="1896176"/>
                  </a:cubicBezTo>
                  <a:lnTo>
                    <a:pt x="7796463" y="1905802"/>
                  </a:lnTo>
                  <a:cubicBezTo>
                    <a:pt x="7806088" y="1909011"/>
                    <a:pt x="7816897" y="1909799"/>
                    <a:pt x="7825339" y="1915427"/>
                  </a:cubicBezTo>
                  <a:cubicBezTo>
                    <a:pt x="7856975" y="1936517"/>
                    <a:pt x="7848224" y="1934341"/>
                    <a:pt x="7883091" y="1944303"/>
                  </a:cubicBezTo>
                  <a:cubicBezTo>
                    <a:pt x="7901414" y="1949538"/>
                    <a:pt x="7970190" y="1964027"/>
                    <a:pt x="7979343" y="1973179"/>
                  </a:cubicBezTo>
                  <a:lnTo>
                    <a:pt x="7988969" y="1982804"/>
                  </a:lnTo>
                </a:path>
              </a:pathLst>
            </a:cu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TextBox 14"/>
          <p:cNvSpPr txBox="1">
            <a:spLocks noChangeAspect="1"/>
          </p:cNvSpPr>
          <p:nvPr/>
        </p:nvSpPr>
        <p:spPr>
          <a:xfrm rot="20797291">
            <a:off x="954449" y="2477961"/>
            <a:ext cx="1302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Regolith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9" name="TextBox 18">
            <a:hlinkClick r:id="rId6" action="ppaction://hlinksldjump"/>
          </p:cNvPr>
          <p:cNvSpPr txBox="1"/>
          <p:nvPr/>
        </p:nvSpPr>
        <p:spPr>
          <a:xfrm>
            <a:off x="2122517" y="6429345"/>
            <a:ext cx="1438471" cy="400110"/>
          </a:xfrm>
          <a:prstGeom prst="rect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000" dirty="0" smtClean="0"/>
              <a:t>Study Area</a:t>
            </a:r>
            <a:endParaRPr lang="en-US" sz="2000" dirty="0"/>
          </a:p>
        </p:txBody>
      </p:sp>
      <p:sp>
        <p:nvSpPr>
          <p:cNvPr id="20" name="TextBox 19">
            <a:hlinkClick r:id="rId7" action="ppaction://hlinksldjump"/>
          </p:cNvPr>
          <p:cNvSpPr txBox="1"/>
          <p:nvPr/>
        </p:nvSpPr>
        <p:spPr>
          <a:xfrm>
            <a:off x="196790" y="6429345"/>
            <a:ext cx="1253869" cy="400110"/>
          </a:xfrm>
          <a:prstGeom prst="rec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000" dirty="0" smtClean="0"/>
              <a:t>Overview</a:t>
            </a:r>
            <a:endParaRPr lang="en-US" sz="2000" dirty="0"/>
          </a:p>
        </p:txBody>
      </p:sp>
      <p:sp>
        <p:nvSpPr>
          <p:cNvPr id="21" name="TextBox 20">
            <a:hlinkClick r:id="rId8" action="ppaction://hlinksldjump"/>
          </p:cNvPr>
          <p:cNvSpPr txBox="1"/>
          <p:nvPr/>
        </p:nvSpPr>
        <p:spPr>
          <a:xfrm>
            <a:off x="4232846" y="6429345"/>
            <a:ext cx="984565" cy="400110"/>
          </a:xfrm>
          <a:prstGeom prst="rec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000" dirty="0" smtClean="0"/>
              <a:t>Design</a:t>
            </a:r>
            <a:endParaRPr lang="en-US" sz="2000" dirty="0"/>
          </a:p>
        </p:txBody>
      </p:sp>
      <p:sp>
        <p:nvSpPr>
          <p:cNvPr id="22" name="TextBox 21">
            <a:hlinkClick r:id="rId9" action="ppaction://hlinksldjump"/>
          </p:cNvPr>
          <p:cNvSpPr txBox="1"/>
          <p:nvPr/>
        </p:nvSpPr>
        <p:spPr>
          <a:xfrm>
            <a:off x="5889269" y="6429345"/>
            <a:ext cx="1040670" cy="400110"/>
          </a:xfrm>
          <a:prstGeom prst="rec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000" dirty="0" smtClean="0"/>
              <a:t>Results</a:t>
            </a:r>
            <a:endParaRPr lang="en-US" sz="2000" dirty="0"/>
          </a:p>
        </p:txBody>
      </p:sp>
      <p:sp>
        <p:nvSpPr>
          <p:cNvPr id="23" name="TextBox 22">
            <a:hlinkClick r:id="rId10" action="ppaction://hlinksldjump"/>
          </p:cNvPr>
          <p:cNvSpPr txBox="1"/>
          <p:nvPr/>
        </p:nvSpPr>
        <p:spPr>
          <a:xfrm>
            <a:off x="7601797" y="6419820"/>
            <a:ext cx="1281120" cy="400110"/>
          </a:xfrm>
          <a:prstGeom prst="rec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000" dirty="0" smtClean="0"/>
              <a:t>Summary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459080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0"/>
            <a:ext cx="6400800" cy="1828800"/>
          </a:xfrm>
          <a:prstGeom prst="rect">
            <a:avLst/>
          </a:prstGeom>
          <a:noFill/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sz="3200" u="sng" dirty="0" smtClean="0">
                <a:solidFill>
                  <a:schemeClr val="bg1"/>
                </a:solidFill>
              </a:rPr>
              <a:t>Research Question</a:t>
            </a:r>
            <a:r>
              <a:rPr lang="en-US" sz="3200" dirty="0" smtClean="0">
                <a:solidFill>
                  <a:schemeClr val="bg1"/>
                </a:solidFill>
              </a:rPr>
              <a:t>:</a:t>
            </a:r>
          </a:p>
          <a:p>
            <a:r>
              <a:rPr lang="en-US" sz="3200" i="1" dirty="0" smtClean="0">
                <a:solidFill>
                  <a:schemeClr val="bg1"/>
                </a:solidFill>
              </a:rPr>
              <a:t>What is the relative importance of regional versus exotic mineral dust in the Uinta Mountains?</a:t>
            </a:r>
            <a:endParaRPr lang="en-US" sz="3200" i="1" kern="0" dirty="0">
              <a:solidFill>
                <a:schemeClr val="bg1"/>
              </a:solidFill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6858000" y="3390900"/>
            <a:ext cx="2286000" cy="1219200"/>
          </a:xfrm>
          <a:prstGeom prst="rect">
            <a:avLst/>
          </a:prstGeom>
          <a:noFill/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sz="2000" dirty="0" smtClean="0">
                <a:solidFill>
                  <a:schemeClr val="bg1"/>
                </a:solidFill>
              </a:rPr>
              <a:t>Remote Automated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Weather Station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at 3700 m</a:t>
            </a: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3924300" y="3962400"/>
            <a:ext cx="1295400" cy="1066800"/>
          </a:xfrm>
          <a:prstGeom prst="rect">
            <a:avLst/>
          </a:prstGeom>
          <a:noFill/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sz="2000" dirty="0" smtClean="0">
                <a:solidFill>
                  <a:schemeClr val="bg1"/>
                </a:solidFill>
              </a:rPr>
              <a:t>Active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Dust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Sampler</a:t>
            </a:r>
          </a:p>
        </p:txBody>
      </p:sp>
      <p:sp>
        <p:nvSpPr>
          <p:cNvPr id="16" name="TextBox 15">
            <a:hlinkClick r:id="rId3" action="ppaction://hlinksldjump"/>
          </p:cNvPr>
          <p:cNvSpPr txBox="1"/>
          <p:nvPr/>
        </p:nvSpPr>
        <p:spPr>
          <a:xfrm>
            <a:off x="2122517" y="6429345"/>
            <a:ext cx="1438471" cy="400110"/>
          </a:xfrm>
          <a:prstGeom prst="rec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000" dirty="0" smtClean="0"/>
              <a:t>Study Area</a:t>
            </a:r>
            <a:endParaRPr lang="en-US" sz="2000" dirty="0"/>
          </a:p>
        </p:txBody>
      </p:sp>
      <p:sp>
        <p:nvSpPr>
          <p:cNvPr id="17" name="TextBox 16">
            <a:hlinkClick r:id="rId4" action="ppaction://hlinksldjump"/>
          </p:cNvPr>
          <p:cNvSpPr txBox="1"/>
          <p:nvPr/>
        </p:nvSpPr>
        <p:spPr>
          <a:xfrm>
            <a:off x="196790" y="6429345"/>
            <a:ext cx="1253869" cy="400110"/>
          </a:xfrm>
          <a:prstGeom prst="rec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000" dirty="0" smtClean="0"/>
              <a:t>Overview</a:t>
            </a:r>
            <a:endParaRPr lang="en-US" sz="2000" dirty="0"/>
          </a:p>
        </p:txBody>
      </p:sp>
      <p:sp>
        <p:nvSpPr>
          <p:cNvPr id="18" name="TextBox 17">
            <a:hlinkClick r:id="rId5" action="ppaction://hlinksldjump"/>
          </p:cNvPr>
          <p:cNvSpPr txBox="1"/>
          <p:nvPr/>
        </p:nvSpPr>
        <p:spPr>
          <a:xfrm>
            <a:off x="4232846" y="6429345"/>
            <a:ext cx="984565" cy="400110"/>
          </a:xfrm>
          <a:prstGeom prst="rect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000" dirty="0" smtClean="0"/>
              <a:t>Design</a:t>
            </a:r>
            <a:endParaRPr lang="en-US" sz="2000" dirty="0"/>
          </a:p>
        </p:txBody>
      </p:sp>
      <p:sp>
        <p:nvSpPr>
          <p:cNvPr id="19" name="TextBox 18">
            <a:hlinkClick r:id="rId6" action="ppaction://hlinksldjump"/>
          </p:cNvPr>
          <p:cNvSpPr txBox="1"/>
          <p:nvPr/>
        </p:nvSpPr>
        <p:spPr>
          <a:xfrm>
            <a:off x="5889269" y="6429345"/>
            <a:ext cx="1040670" cy="400110"/>
          </a:xfrm>
          <a:prstGeom prst="rec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000" dirty="0" smtClean="0"/>
              <a:t>Results</a:t>
            </a:r>
            <a:endParaRPr lang="en-US" sz="2000" dirty="0"/>
          </a:p>
        </p:txBody>
      </p:sp>
      <p:sp>
        <p:nvSpPr>
          <p:cNvPr id="20" name="TextBox 19">
            <a:hlinkClick r:id="rId7" action="ppaction://hlinksldjump"/>
          </p:cNvPr>
          <p:cNvSpPr txBox="1"/>
          <p:nvPr/>
        </p:nvSpPr>
        <p:spPr>
          <a:xfrm>
            <a:off x="7601797" y="6419820"/>
            <a:ext cx="1281120" cy="400110"/>
          </a:xfrm>
          <a:prstGeom prst="rec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000" dirty="0" smtClean="0"/>
              <a:t>Summary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549667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9144000" cy="5502729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228600" y="5715000"/>
            <a:ext cx="3048000" cy="369332"/>
            <a:chOff x="228600" y="5715000"/>
            <a:chExt cx="3048000" cy="369332"/>
          </a:xfrm>
        </p:grpSpPr>
        <p:cxnSp>
          <p:nvCxnSpPr>
            <p:cNvPr id="4" name="Straight Connector 3"/>
            <p:cNvCxnSpPr/>
            <p:nvPr/>
          </p:nvCxnSpPr>
          <p:spPr>
            <a:xfrm flipH="1">
              <a:off x="228600" y="6019800"/>
              <a:ext cx="3048000" cy="0"/>
            </a:xfrm>
            <a:prstGeom prst="line">
              <a:avLst/>
            </a:prstGeom>
            <a:ln w="508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TextBox 4"/>
            <p:cNvSpPr txBox="1"/>
            <p:nvPr/>
          </p:nvSpPr>
          <p:spPr>
            <a:xfrm>
              <a:off x="1346079" y="5715000"/>
              <a:ext cx="8130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50 km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sp>
        <p:nvSpPr>
          <p:cNvPr id="7" name="Title 1"/>
          <p:cNvSpPr txBox="1">
            <a:spLocks/>
          </p:cNvSpPr>
          <p:nvPr/>
        </p:nvSpPr>
        <p:spPr>
          <a:xfrm>
            <a:off x="4572000" y="1905000"/>
            <a:ext cx="3048000" cy="38100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anchor="ctr" anchorCtr="0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sz="2400" dirty="0" smtClean="0">
                <a:solidFill>
                  <a:schemeClr val="bg1"/>
                </a:solidFill>
              </a:rPr>
              <a:t>Active Dust Sampler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6019800" y="2438400"/>
            <a:ext cx="375920" cy="457200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hlinkClick r:id="rId3" action="ppaction://hlinksldjump"/>
          </p:cNvPr>
          <p:cNvSpPr txBox="1"/>
          <p:nvPr/>
        </p:nvSpPr>
        <p:spPr>
          <a:xfrm>
            <a:off x="2122517" y="6429345"/>
            <a:ext cx="1438471" cy="400110"/>
          </a:xfrm>
          <a:prstGeom prst="rec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000" dirty="0" smtClean="0"/>
              <a:t>Study Area</a:t>
            </a:r>
            <a:endParaRPr lang="en-US" sz="2000" dirty="0"/>
          </a:p>
        </p:txBody>
      </p:sp>
      <p:sp>
        <p:nvSpPr>
          <p:cNvPr id="14" name="TextBox 13">
            <a:hlinkClick r:id="rId4" action="ppaction://hlinksldjump"/>
          </p:cNvPr>
          <p:cNvSpPr txBox="1"/>
          <p:nvPr/>
        </p:nvSpPr>
        <p:spPr>
          <a:xfrm>
            <a:off x="196790" y="6429345"/>
            <a:ext cx="1253869" cy="400110"/>
          </a:xfrm>
          <a:prstGeom prst="rec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000" dirty="0" smtClean="0"/>
              <a:t>Overview</a:t>
            </a:r>
            <a:endParaRPr lang="en-US" sz="2000" dirty="0"/>
          </a:p>
        </p:txBody>
      </p:sp>
      <p:sp>
        <p:nvSpPr>
          <p:cNvPr id="15" name="TextBox 14">
            <a:hlinkClick r:id="rId5" action="ppaction://hlinksldjump"/>
          </p:cNvPr>
          <p:cNvSpPr txBox="1"/>
          <p:nvPr/>
        </p:nvSpPr>
        <p:spPr>
          <a:xfrm>
            <a:off x="4232846" y="6429345"/>
            <a:ext cx="984565" cy="400110"/>
          </a:xfrm>
          <a:prstGeom prst="rect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000" dirty="0" smtClean="0"/>
              <a:t>Design</a:t>
            </a:r>
            <a:endParaRPr lang="en-US" sz="2000" dirty="0"/>
          </a:p>
        </p:txBody>
      </p:sp>
      <p:sp>
        <p:nvSpPr>
          <p:cNvPr id="16" name="TextBox 15">
            <a:hlinkClick r:id="rId6" action="ppaction://hlinksldjump"/>
          </p:cNvPr>
          <p:cNvSpPr txBox="1"/>
          <p:nvPr/>
        </p:nvSpPr>
        <p:spPr>
          <a:xfrm>
            <a:off x="5889269" y="6429345"/>
            <a:ext cx="1040670" cy="400110"/>
          </a:xfrm>
          <a:prstGeom prst="rec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000" dirty="0" smtClean="0"/>
              <a:t>Results</a:t>
            </a:r>
            <a:endParaRPr lang="en-US" sz="2000" dirty="0"/>
          </a:p>
        </p:txBody>
      </p:sp>
      <p:sp>
        <p:nvSpPr>
          <p:cNvPr id="17" name="TextBox 16">
            <a:hlinkClick r:id="rId7" action="ppaction://hlinksldjump"/>
          </p:cNvPr>
          <p:cNvSpPr txBox="1"/>
          <p:nvPr/>
        </p:nvSpPr>
        <p:spPr>
          <a:xfrm>
            <a:off x="7601797" y="6419820"/>
            <a:ext cx="1281120" cy="400110"/>
          </a:xfrm>
          <a:prstGeom prst="rec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000" dirty="0" smtClean="0"/>
              <a:t>Summary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444559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0"/>
            <a:ext cx="6490243" cy="6400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682228" y="5105400"/>
            <a:ext cx="18501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i="1" u="sng" dirty="0" smtClean="0"/>
              <a:t>12-year record</a:t>
            </a:r>
            <a:endParaRPr lang="en-US" sz="2000" i="1" u="sng" dirty="0"/>
          </a:p>
        </p:txBody>
      </p:sp>
      <p:sp>
        <p:nvSpPr>
          <p:cNvPr id="6" name="TextBox 5"/>
          <p:cNvSpPr txBox="1"/>
          <p:nvPr/>
        </p:nvSpPr>
        <p:spPr>
          <a:xfrm>
            <a:off x="0" y="0"/>
            <a:ext cx="2819400" cy="1815882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Wind regime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</a:rPr>
              <a:t>at this site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</a:rPr>
              <a:t>is strongly bimodal</a:t>
            </a:r>
          </a:p>
        </p:txBody>
      </p:sp>
      <p:sp>
        <p:nvSpPr>
          <p:cNvPr id="8" name="TextBox 7">
            <a:hlinkClick r:id="rId3" action="ppaction://hlinksldjump"/>
          </p:cNvPr>
          <p:cNvSpPr txBox="1"/>
          <p:nvPr/>
        </p:nvSpPr>
        <p:spPr>
          <a:xfrm>
            <a:off x="2122517" y="6429345"/>
            <a:ext cx="1438471" cy="400110"/>
          </a:xfrm>
          <a:prstGeom prst="rec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000" dirty="0" smtClean="0"/>
              <a:t>Study Area</a:t>
            </a:r>
            <a:endParaRPr lang="en-US" sz="2000" dirty="0"/>
          </a:p>
        </p:txBody>
      </p:sp>
      <p:sp>
        <p:nvSpPr>
          <p:cNvPr id="9" name="TextBox 8">
            <a:hlinkClick r:id="rId4" action="ppaction://hlinksldjump"/>
          </p:cNvPr>
          <p:cNvSpPr txBox="1"/>
          <p:nvPr/>
        </p:nvSpPr>
        <p:spPr>
          <a:xfrm>
            <a:off x="196790" y="6429345"/>
            <a:ext cx="1253869" cy="400110"/>
          </a:xfrm>
          <a:prstGeom prst="rec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000" dirty="0" smtClean="0"/>
              <a:t>Overview</a:t>
            </a:r>
            <a:endParaRPr lang="en-US" sz="2000" dirty="0"/>
          </a:p>
        </p:txBody>
      </p:sp>
      <p:sp>
        <p:nvSpPr>
          <p:cNvPr id="10" name="TextBox 9">
            <a:hlinkClick r:id="rId5" action="ppaction://hlinksldjump"/>
          </p:cNvPr>
          <p:cNvSpPr txBox="1"/>
          <p:nvPr/>
        </p:nvSpPr>
        <p:spPr>
          <a:xfrm>
            <a:off x="4232846" y="6429345"/>
            <a:ext cx="984565" cy="400110"/>
          </a:xfrm>
          <a:prstGeom prst="rect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000" dirty="0" smtClean="0"/>
              <a:t>Design</a:t>
            </a:r>
            <a:endParaRPr lang="en-US" sz="2000" dirty="0"/>
          </a:p>
        </p:txBody>
      </p:sp>
      <p:sp>
        <p:nvSpPr>
          <p:cNvPr id="11" name="TextBox 10">
            <a:hlinkClick r:id="rId6" action="ppaction://hlinksldjump"/>
          </p:cNvPr>
          <p:cNvSpPr txBox="1"/>
          <p:nvPr/>
        </p:nvSpPr>
        <p:spPr>
          <a:xfrm>
            <a:off x="5889269" y="6429345"/>
            <a:ext cx="1040670" cy="400110"/>
          </a:xfrm>
          <a:prstGeom prst="rec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000" dirty="0" smtClean="0"/>
              <a:t>Results</a:t>
            </a:r>
            <a:endParaRPr lang="en-US" sz="2000" dirty="0"/>
          </a:p>
        </p:txBody>
      </p:sp>
      <p:sp>
        <p:nvSpPr>
          <p:cNvPr id="12" name="TextBox 11">
            <a:hlinkClick r:id="rId7" action="ppaction://hlinksldjump"/>
          </p:cNvPr>
          <p:cNvSpPr txBox="1"/>
          <p:nvPr/>
        </p:nvSpPr>
        <p:spPr>
          <a:xfrm>
            <a:off x="7601797" y="6419820"/>
            <a:ext cx="1281120" cy="400110"/>
          </a:xfrm>
          <a:prstGeom prst="rec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000" dirty="0" smtClean="0"/>
              <a:t>Summary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407663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7200" y="381000"/>
            <a:ext cx="4038600" cy="5262979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chemeClr val="bg1"/>
                </a:solidFill>
              </a:rPr>
              <a:t>Hypothesis:</a:t>
            </a:r>
          </a:p>
          <a:p>
            <a:pPr algn="ctr"/>
            <a:endParaRPr lang="en-US" sz="2800" b="1">
              <a:solidFill>
                <a:schemeClr val="bg1"/>
              </a:solidFill>
            </a:endParaRPr>
          </a:p>
          <a:p>
            <a:pPr algn="ctr"/>
            <a:r>
              <a:rPr lang="en-US" sz="2800">
                <a:solidFill>
                  <a:schemeClr val="bg1"/>
                </a:solidFill>
              </a:rPr>
              <a:t>If dust is globally sourced, then NW and S samples will be </a:t>
            </a:r>
            <a:r>
              <a:rPr lang="en-US" sz="2800" u="sng">
                <a:solidFill>
                  <a:schemeClr val="bg1"/>
                </a:solidFill>
              </a:rPr>
              <a:t>similar</a:t>
            </a:r>
            <a:r>
              <a:rPr lang="en-US" sz="2800">
                <a:solidFill>
                  <a:schemeClr val="bg1"/>
                </a:solidFill>
              </a:rPr>
              <a:t>.</a:t>
            </a:r>
          </a:p>
          <a:p>
            <a:pPr algn="ctr"/>
            <a:endParaRPr lang="en-US" sz="2800">
              <a:solidFill>
                <a:schemeClr val="bg1"/>
              </a:solidFill>
            </a:endParaRPr>
          </a:p>
          <a:p>
            <a:pPr algn="ctr"/>
            <a:r>
              <a:rPr lang="en-US" sz="2800">
                <a:solidFill>
                  <a:schemeClr val="bg1"/>
                </a:solidFill>
              </a:rPr>
              <a:t>If local and regional sources of dust are important, then NW and S samples will be </a:t>
            </a:r>
            <a:r>
              <a:rPr lang="en-US" sz="2800" u="sng">
                <a:solidFill>
                  <a:schemeClr val="bg1"/>
                </a:solidFill>
              </a:rPr>
              <a:t>different</a:t>
            </a:r>
            <a:r>
              <a:rPr lang="en-US" sz="2800">
                <a:solidFill>
                  <a:schemeClr val="bg1"/>
                </a:solidFill>
              </a:rPr>
              <a:t>.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hlinkClick r:id="rId3" action="ppaction://hlinksldjump"/>
          </p:cNvPr>
          <p:cNvSpPr txBox="1"/>
          <p:nvPr/>
        </p:nvSpPr>
        <p:spPr>
          <a:xfrm>
            <a:off x="2122517" y="6429345"/>
            <a:ext cx="1438471" cy="400110"/>
          </a:xfrm>
          <a:prstGeom prst="rec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000" dirty="0" smtClean="0"/>
              <a:t>Study Area</a:t>
            </a:r>
            <a:endParaRPr lang="en-US" sz="2000" dirty="0"/>
          </a:p>
        </p:txBody>
      </p:sp>
      <p:sp>
        <p:nvSpPr>
          <p:cNvPr id="6" name="TextBox 5">
            <a:hlinkClick r:id="rId4" action="ppaction://hlinksldjump"/>
          </p:cNvPr>
          <p:cNvSpPr txBox="1"/>
          <p:nvPr/>
        </p:nvSpPr>
        <p:spPr>
          <a:xfrm>
            <a:off x="196790" y="6429345"/>
            <a:ext cx="1253869" cy="400110"/>
          </a:xfrm>
          <a:prstGeom prst="rec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000" dirty="0" smtClean="0"/>
              <a:t>Overview</a:t>
            </a:r>
            <a:endParaRPr lang="en-US" sz="2000" dirty="0"/>
          </a:p>
        </p:txBody>
      </p:sp>
      <p:sp>
        <p:nvSpPr>
          <p:cNvPr id="7" name="TextBox 6">
            <a:hlinkClick r:id="rId5" action="ppaction://hlinksldjump"/>
          </p:cNvPr>
          <p:cNvSpPr txBox="1"/>
          <p:nvPr/>
        </p:nvSpPr>
        <p:spPr>
          <a:xfrm>
            <a:off x="4232846" y="6429345"/>
            <a:ext cx="984565" cy="400110"/>
          </a:xfrm>
          <a:prstGeom prst="rect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000" dirty="0" smtClean="0"/>
              <a:t>Design</a:t>
            </a:r>
            <a:endParaRPr lang="en-US" sz="2000" dirty="0"/>
          </a:p>
        </p:txBody>
      </p:sp>
      <p:sp>
        <p:nvSpPr>
          <p:cNvPr id="8" name="TextBox 7">
            <a:hlinkClick r:id="rId6" action="ppaction://hlinksldjump"/>
          </p:cNvPr>
          <p:cNvSpPr txBox="1"/>
          <p:nvPr/>
        </p:nvSpPr>
        <p:spPr>
          <a:xfrm>
            <a:off x="5889269" y="6429345"/>
            <a:ext cx="1040670" cy="400110"/>
          </a:xfrm>
          <a:prstGeom prst="rec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000" dirty="0" smtClean="0"/>
              <a:t>Results</a:t>
            </a:r>
            <a:endParaRPr lang="en-US" sz="2000" dirty="0"/>
          </a:p>
        </p:txBody>
      </p:sp>
      <p:sp>
        <p:nvSpPr>
          <p:cNvPr id="9" name="TextBox 8">
            <a:hlinkClick r:id="rId7" action="ppaction://hlinksldjump"/>
          </p:cNvPr>
          <p:cNvSpPr txBox="1"/>
          <p:nvPr/>
        </p:nvSpPr>
        <p:spPr>
          <a:xfrm>
            <a:off x="7601797" y="6419820"/>
            <a:ext cx="1281120" cy="400110"/>
          </a:xfrm>
          <a:prstGeom prst="rec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000" dirty="0" smtClean="0"/>
              <a:t>Summary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703903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735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76200" y="152400"/>
            <a:ext cx="7425431" cy="830997"/>
          </a:xfrm>
          <a:prstGeom prst="rect">
            <a:avLst/>
          </a:prstGeom>
          <a:solidFill>
            <a:schemeClr val="accent6"/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Solar-powered fans pull air through filters to trap dust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One collector is oriented to NW, the other to the S</a:t>
            </a:r>
            <a:endParaRPr lang="en-US" sz="2400" dirty="0">
              <a:solidFill>
                <a:schemeClr val="bg1"/>
              </a:solidFill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 flipH="1" flipV="1">
            <a:off x="6661942" y="2971800"/>
            <a:ext cx="1371600" cy="1371600"/>
          </a:xfrm>
          <a:prstGeom prst="straightConnector1">
            <a:avLst/>
          </a:prstGeom>
          <a:ln w="635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7848600" y="4267200"/>
            <a:ext cx="81945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C000"/>
                </a:solidFill>
              </a:rPr>
              <a:t>S</a:t>
            </a:r>
          </a:p>
          <a:p>
            <a:pPr algn="ctr"/>
            <a:r>
              <a:rPr lang="en-US" sz="2400" dirty="0" smtClean="0">
                <a:solidFill>
                  <a:srgbClr val="FFC000"/>
                </a:solidFill>
              </a:rPr>
              <a:t>wind</a:t>
            </a:r>
            <a:endParaRPr lang="en-US" sz="2400" dirty="0">
              <a:solidFill>
                <a:srgbClr val="FFC000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1295400" y="3733800"/>
            <a:ext cx="838200" cy="762000"/>
          </a:xfrm>
          <a:prstGeom prst="straightConnector1">
            <a:avLst/>
          </a:prstGeom>
          <a:ln w="635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409727" y="4267199"/>
            <a:ext cx="81945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C000"/>
                </a:solidFill>
              </a:rPr>
              <a:t>NW</a:t>
            </a:r>
          </a:p>
          <a:p>
            <a:pPr algn="ctr"/>
            <a:r>
              <a:rPr lang="en-US" sz="2400" dirty="0" smtClean="0">
                <a:solidFill>
                  <a:srgbClr val="FFC000"/>
                </a:solidFill>
              </a:rPr>
              <a:t>wind</a:t>
            </a:r>
            <a:endParaRPr lang="en-US" sz="2400" dirty="0">
              <a:solidFill>
                <a:srgbClr val="FFC000"/>
              </a:solidFill>
            </a:endParaRPr>
          </a:p>
        </p:txBody>
      </p:sp>
      <p:sp>
        <p:nvSpPr>
          <p:cNvPr id="12" name="TextBox 11">
            <a:hlinkClick r:id="rId3" action="ppaction://hlinksldjump"/>
          </p:cNvPr>
          <p:cNvSpPr txBox="1"/>
          <p:nvPr/>
        </p:nvSpPr>
        <p:spPr>
          <a:xfrm>
            <a:off x="2122517" y="6429345"/>
            <a:ext cx="1438471" cy="400110"/>
          </a:xfrm>
          <a:prstGeom prst="rec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000" dirty="0" smtClean="0"/>
              <a:t>Study Area</a:t>
            </a:r>
            <a:endParaRPr lang="en-US" sz="2000" dirty="0"/>
          </a:p>
        </p:txBody>
      </p:sp>
      <p:sp>
        <p:nvSpPr>
          <p:cNvPr id="13" name="TextBox 12">
            <a:hlinkClick r:id="rId4" action="ppaction://hlinksldjump"/>
          </p:cNvPr>
          <p:cNvSpPr txBox="1"/>
          <p:nvPr/>
        </p:nvSpPr>
        <p:spPr>
          <a:xfrm>
            <a:off x="196790" y="6429345"/>
            <a:ext cx="1253869" cy="400110"/>
          </a:xfrm>
          <a:prstGeom prst="rec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000" dirty="0" smtClean="0"/>
              <a:t>Overview</a:t>
            </a:r>
            <a:endParaRPr lang="en-US" sz="2000" dirty="0"/>
          </a:p>
        </p:txBody>
      </p:sp>
      <p:sp>
        <p:nvSpPr>
          <p:cNvPr id="14" name="TextBox 13">
            <a:hlinkClick r:id="rId5" action="ppaction://hlinksldjump"/>
          </p:cNvPr>
          <p:cNvSpPr txBox="1"/>
          <p:nvPr/>
        </p:nvSpPr>
        <p:spPr>
          <a:xfrm>
            <a:off x="4232846" y="6429345"/>
            <a:ext cx="984565" cy="400110"/>
          </a:xfrm>
          <a:prstGeom prst="rect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000" dirty="0" smtClean="0"/>
              <a:t>Design</a:t>
            </a:r>
            <a:endParaRPr lang="en-US" sz="2000" dirty="0"/>
          </a:p>
        </p:txBody>
      </p:sp>
      <p:sp>
        <p:nvSpPr>
          <p:cNvPr id="15" name="TextBox 14">
            <a:hlinkClick r:id="rId6" action="ppaction://hlinksldjump"/>
          </p:cNvPr>
          <p:cNvSpPr txBox="1"/>
          <p:nvPr/>
        </p:nvSpPr>
        <p:spPr>
          <a:xfrm>
            <a:off x="5889269" y="6429345"/>
            <a:ext cx="1040670" cy="400110"/>
          </a:xfrm>
          <a:prstGeom prst="rec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000" dirty="0" smtClean="0"/>
              <a:t>Results</a:t>
            </a:r>
            <a:endParaRPr lang="en-US" sz="2000" dirty="0"/>
          </a:p>
        </p:txBody>
      </p:sp>
      <p:sp>
        <p:nvSpPr>
          <p:cNvPr id="16" name="TextBox 15">
            <a:hlinkClick r:id="rId7" action="ppaction://hlinksldjump"/>
          </p:cNvPr>
          <p:cNvSpPr txBox="1"/>
          <p:nvPr/>
        </p:nvSpPr>
        <p:spPr>
          <a:xfrm>
            <a:off x="7601797" y="6419820"/>
            <a:ext cx="1281120" cy="400110"/>
          </a:xfrm>
          <a:prstGeom prst="rec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000" dirty="0" smtClean="0"/>
              <a:t>Summary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074345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835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76200" y="152400"/>
            <a:ext cx="6047681" cy="461665"/>
          </a:xfrm>
          <a:prstGeom prst="rect">
            <a:avLst/>
          </a:prstGeom>
          <a:solidFill>
            <a:schemeClr val="accent6"/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Wind-activated switch turns fans on and off</a:t>
            </a:r>
            <a:endParaRPr lang="en-US" sz="2400" dirty="0">
              <a:solidFill>
                <a:schemeClr val="bg1"/>
              </a:solidFill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 flipH="1">
            <a:off x="6785767" y="4183797"/>
            <a:ext cx="910433" cy="152400"/>
          </a:xfrm>
          <a:prstGeom prst="straightConnector1">
            <a:avLst/>
          </a:prstGeom>
          <a:ln w="635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3476473" y="3429000"/>
            <a:ext cx="81945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C000"/>
                </a:solidFill>
              </a:rPr>
              <a:t>S</a:t>
            </a:r>
          </a:p>
          <a:p>
            <a:pPr algn="ctr"/>
            <a:r>
              <a:rPr lang="en-US" sz="2400" dirty="0" smtClean="0">
                <a:solidFill>
                  <a:srgbClr val="FFC000"/>
                </a:solidFill>
              </a:rPr>
              <a:t>wind</a:t>
            </a:r>
            <a:endParaRPr lang="en-US" sz="2400" dirty="0">
              <a:solidFill>
                <a:srgbClr val="FFC000"/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4323255" y="3648462"/>
            <a:ext cx="1271391" cy="156091"/>
          </a:xfrm>
          <a:prstGeom prst="straightConnector1">
            <a:avLst/>
          </a:prstGeom>
          <a:ln w="635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7753351" y="3648462"/>
            <a:ext cx="81945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C000"/>
                </a:solidFill>
              </a:rPr>
              <a:t>NW</a:t>
            </a:r>
          </a:p>
          <a:p>
            <a:pPr algn="ctr"/>
            <a:r>
              <a:rPr lang="en-US" sz="2400" dirty="0" smtClean="0">
                <a:solidFill>
                  <a:srgbClr val="FFC000"/>
                </a:solidFill>
              </a:rPr>
              <a:t>wind</a:t>
            </a:r>
            <a:endParaRPr lang="en-US" sz="2400" dirty="0">
              <a:solidFill>
                <a:srgbClr val="FFC000"/>
              </a:solidFill>
            </a:endParaRPr>
          </a:p>
        </p:txBody>
      </p:sp>
      <p:sp>
        <p:nvSpPr>
          <p:cNvPr id="13" name="TextBox 12">
            <a:hlinkClick r:id="rId3" action="ppaction://hlinksldjump"/>
          </p:cNvPr>
          <p:cNvSpPr txBox="1"/>
          <p:nvPr/>
        </p:nvSpPr>
        <p:spPr>
          <a:xfrm>
            <a:off x="2122517" y="6429345"/>
            <a:ext cx="1438471" cy="400110"/>
          </a:xfrm>
          <a:prstGeom prst="rec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000" dirty="0" smtClean="0"/>
              <a:t>Study Area</a:t>
            </a:r>
            <a:endParaRPr lang="en-US" sz="2000" dirty="0"/>
          </a:p>
        </p:txBody>
      </p:sp>
      <p:sp>
        <p:nvSpPr>
          <p:cNvPr id="14" name="TextBox 13">
            <a:hlinkClick r:id="rId4" action="ppaction://hlinksldjump"/>
          </p:cNvPr>
          <p:cNvSpPr txBox="1"/>
          <p:nvPr/>
        </p:nvSpPr>
        <p:spPr>
          <a:xfrm>
            <a:off x="196790" y="6429345"/>
            <a:ext cx="1253869" cy="400110"/>
          </a:xfrm>
          <a:prstGeom prst="rec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000" dirty="0" smtClean="0"/>
              <a:t>Overview</a:t>
            </a:r>
            <a:endParaRPr lang="en-US" sz="2000" dirty="0"/>
          </a:p>
        </p:txBody>
      </p:sp>
      <p:sp>
        <p:nvSpPr>
          <p:cNvPr id="15" name="TextBox 14">
            <a:hlinkClick r:id="rId5" action="ppaction://hlinksldjump"/>
          </p:cNvPr>
          <p:cNvSpPr txBox="1"/>
          <p:nvPr/>
        </p:nvSpPr>
        <p:spPr>
          <a:xfrm>
            <a:off x="4232846" y="6429345"/>
            <a:ext cx="984565" cy="400110"/>
          </a:xfrm>
          <a:prstGeom prst="rect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000" dirty="0" smtClean="0"/>
              <a:t>Design</a:t>
            </a:r>
            <a:endParaRPr lang="en-US" sz="2000" dirty="0"/>
          </a:p>
        </p:txBody>
      </p:sp>
      <p:sp>
        <p:nvSpPr>
          <p:cNvPr id="16" name="TextBox 15">
            <a:hlinkClick r:id="rId6" action="ppaction://hlinksldjump"/>
          </p:cNvPr>
          <p:cNvSpPr txBox="1"/>
          <p:nvPr/>
        </p:nvSpPr>
        <p:spPr>
          <a:xfrm>
            <a:off x="5889269" y="6429345"/>
            <a:ext cx="1040670" cy="400110"/>
          </a:xfrm>
          <a:prstGeom prst="rec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000" dirty="0" smtClean="0"/>
              <a:t>Results</a:t>
            </a:r>
            <a:endParaRPr lang="en-US" sz="2000" dirty="0"/>
          </a:p>
        </p:txBody>
      </p:sp>
      <p:sp>
        <p:nvSpPr>
          <p:cNvPr id="17" name="TextBox 16">
            <a:hlinkClick r:id="rId7" action="ppaction://hlinksldjump"/>
          </p:cNvPr>
          <p:cNvSpPr txBox="1"/>
          <p:nvPr/>
        </p:nvSpPr>
        <p:spPr>
          <a:xfrm>
            <a:off x="7601797" y="6419820"/>
            <a:ext cx="1281120" cy="400110"/>
          </a:xfrm>
          <a:prstGeom prst="rec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000" dirty="0" smtClean="0"/>
              <a:t>Summary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855864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836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283903" y="152400"/>
            <a:ext cx="8576194" cy="461665"/>
          </a:xfrm>
          <a:prstGeom prst="rect">
            <a:avLst/>
          </a:prstGeom>
          <a:solidFill>
            <a:schemeClr val="accent6"/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30 Watts of solar power keeps the system running year-round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hlinkClick r:id="rId3" action="ppaction://hlinksldjump"/>
          </p:cNvPr>
          <p:cNvSpPr txBox="1"/>
          <p:nvPr/>
        </p:nvSpPr>
        <p:spPr>
          <a:xfrm>
            <a:off x="2122517" y="6429345"/>
            <a:ext cx="1438471" cy="400110"/>
          </a:xfrm>
          <a:prstGeom prst="rec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000" dirty="0" smtClean="0"/>
              <a:t>Study Area</a:t>
            </a:r>
            <a:endParaRPr lang="en-US" sz="2000" dirty="0"/>
          </a:p>
        </p:txBody>
      </p:sp>
      <p:sp>
        <p:nvSpPr>
          <p:cNvPr id="9" name="TextBox 8">
            <a:hlinkClick r:id="rId4" action="ppaction://hlinksldjump"/>
          </p:cNvPr>
          <p:cNvSpPr txBox="1"/>
          <p:nvPr/>
        </p:nvSpPr>
        <p:spPr>
          <a:xfrm>
            <a:off x="196790" y="6429345"/>
            <a:ext cx="1253869" cy="400110"/>
          </a:xfrm>
          <a:prstGeom prst="rec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000" dirty="0" smtClean="0"/>
              <a:t>Overview</a:t>
            </a:r>
            <a:endParaRPr lang="en-US" sz="2000" dirty="0"/>
          </a:p>
        </p:txBody>
      </p:sp>
      <p:sp>
        <p:nvSpPr>
          <p:cNvPr id="10" name="TextBox 9">
            <a:hlinkClick r:id="rId5" action="ppaction://hlinksldjump"/>
          </p:cNvPr>
          <p:cNvSpPr txBox="1"/>
          <p:nvPr/>
        </p:nvSpPr>
        <p:spPr>
          <a:xfrm>
            <a:off x="4232846" y="6429345"/>
            <a:ext cx="984565" cy="400110"/>
          </a:xfrm>
          <a:prstGeom prst="rect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000" dirty="0" smtClean="0"/>
              <a:t>Design</a:t>
            </a:r>
            <a:endParaRPr lang="en-US" sz="2000" dirty="0"/>
          </a:p>
        </p:txBody>
      </p:sp>
      <p:sp>
        <p:nvSpPr>
          <p:cNvPr id="11" name="TextBox 10">
            <a:hlinkClick r:id="rId6" action="ppaction://hlinksldjump"/>
          </p:cNvPr>
          <p:cNvSpPr txBox="1"/>
          <p:nvPr/>
        </p:nvSpPr>
        <p:spPr>
          <a:xfrm>
            <a:off x="5889269" y="6429345"/>
            <a:ext cx="1040670" cy="400110"/>
          </a:xfrm>
          <a:prstGeom prst="rec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000" dirty="0" smtClean="0"/>
              <a:t>Results</a:t>
            </a:r>
            <a:endParaRPr lang="en-US" sz="2000" dirty="0"/>
          </a:p>
        </p:txBody>
      </p:sp>
      <p:sp>
        <p:nvSpPr>
          <p:cNvPr id="12" name="TextBox 11">
            <a:hlinkClick r:id="rId7" action="ppaction://hlinksldjump"/>
          </p:cNvPr>
          <p:cNvSpPr txBox="1"/>
          <p:nvPr/>
        </p:nvSpPr>
        <p:spPr>
          <a:xfrm>
            <a:off x="7601797" y="6419820"/>
            <a:ext cx="1281120" cy="400110"/>
          </a:xfrm>
          <a:prstGeom prst="rec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000" dirty="0" smtClean="0"/>
              <a:t>Summary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051960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5" y="609601"/>
            <a:ext cx="8666163" cy="556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06479" y="57151"/>
            <a:ext cx="5729454" cy="461665"/>
          </a:xfrm>
          <a:prstGeom prst="rect">
            <a:avLst/>
          </a:prstGeom>
          <a:solidFill>
            <a:schemeClr val="accent6"/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Both fans run an average of 2-hr per day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410200" y="5105400"/>
            <a:ext cx="2582758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/>
              <a:t>*Malfunction during first winter</a:t>
            </a:r>
          </a:p>
          <a:p>
            <a:r>
              <a:rPr lang="en-US" sz="1400" dirty="0" smtClean="0"/>
              <a:t>locked S fan in “on” position</a:t>
            </a:r>
            <a:endParaRPr lang="en-US" sz="1400" dirty="0"/>
          </a:p>
        </p:txBody>
      </p:sp>
      <p:sp>
        <p:nvSpPr>
          <p:cNvPr id="3" name="TextBox 2"/>
          <p:cNvSpPr txBox="1"/>
          <p:nvPr/>
        </p:nvSpPr>
        <p:spPr>
          <a:xfrm>
            <a:off x="2133600" y="3276600"/>
            <a:ext cx="3642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*</a:t>
            </a:r>
            <a:endParaRPr lang="en-US" sz="3600" dirty="0"/>
          </a:p>
        </p:txBody>
      </p:sp>
      <p:sp>
        <p:nvSpPr>
          <p:cNvPr id="8" name="TextBox 7">
            <a:hlinkClick r:id="rId3" action="ppaction://hlinksldjump"/>
          </p:cNvPr>
          <p:cNvSpPr txBox="1"/>
          <p:nvPr/>
        </p:nvSpPr>
        <p:spPr>
          <a:xfrm>
            <a:off x="2122517" y="6429345"/>
            <a:ext cx="1438471" cy="400110"/>
          </a:xfrm>
          <a:prstGeom prst="rec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000" dirty="0" smtClean="0"/>
              <a:t>Study Area</a:t>
            </a:r>
            <a:endParaRPr lang="en-US" sz="2000" dirty="0"/>
          </a:p>
        </p:txBody>
      </p:sp>
      <p:sp>
        <p:nvSpPr>
          <p:cNvPr id="9" name="TextBox 8">
            <a:hlinkClick r:id="rId4" action="ppaction://hlinksldjump"/>
          </p:cNvPr>
          <p:cNvSpPr txBox="1"/>
          <p:nvPr/>
        </p:nvSpPr>
        <p:spPr>
          <a:xfrm>
            <a:off x="196790" y="6429345"/>
            <a:ext cx="1253869" cy="400110"/>
          </a:xfrm>
          <a:prstGeom prst="rec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000" dirty="0" smtClean="0"/>
              <a:t>Overview</a:t>
            </a:r>
            <a:endParaRPr lang="en-US" sz="2000" dirty="0"/>
          </a:p>
        </p:txBody>
      </p:sp>
      <p:sp>
        <p:nvSpPr>
          <p:cNvPr id="10" name="TextBox 9">
            <a:hlinkClick r:id="rId5" action="ppaction://hlinksldjump"/>
          </p:cNvPr>
          <p:cNvSpPr txBox="1"/>
          <p:nvPr/>
        </p:nvSpPr>
        <p:spPr>
          <a:xfrm>
            <a:off x="4232846" y="6429345"/>
            <a:ext cx="984565" cy="400110"/>
          </a:xfrm>
          <a:prstGeom prst="rec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000" dirty="0" smtClean="0"/>
              <a:t>Design</a:t>
            </a:r>
            <a:endParaRPr lang="en-US" sz="2000" dirty="0"/>
          </a:p>
        </p:txBody>
      </p:sp>
      <p:sp>
        <p:nvSpPr>
          <p:cNvPr id="11" name="TextBox 10">
            <a:hlinkClick r:id="rId6" action="ppaction://hlinksldjump"/>
          </p:cNvPr>
          <p:cNvSpPr txBox="1"/>
          <p:nvPr/>
        </p:nvSpPr>
        <p:spPr>
          <a:xfrm>
            <a:off x="5889269" y="6429345"/>
            <a:ext cx="1040670" cy="400110"/>
          </a:xfrm>
          <a:prstGeom prst="rect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000" dirty="0" smtClean="0"/>
              <a:t>Results</a:t>
            </a:r>
            <a:endParaRPr lang="en-US" sz="2000" dirty="0"/>
          </a:p>
        </p:txBody>
      </p:sp>
      <p:sp>
        <p:nvSpPr>
          <p:cNvPr id="12" name="TextBox 11">
            <a:hlinkClick r:id="rId7" action="ppaction://hlinksldjump"/>
          </p:cNvPr>
          <p:cNvSpPr txBox="1"/>
          <p:nvPr/>
        </p:nvSpPr>
        <p:spPr>
          <a:xfrm>
            <a:off x="7601797" y="6419820"/>
            <a:ext cx="1281120" cy="400110"/>
          </a:xfrm>
          <a:prstGeom prst="rec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000" dirty="0" smtClean="0"/>
              <a:t>Summary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823970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725129" cy="41148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2057400" y="1905000"/>
            <a:ext cx="539717" cy="227810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" name="TextBox 3"/>
          <p:cNvSpPr txBox="1"/>
          <p:nvPr/>
        </p:nvSpPr>
        <p:spPr>
          <a:xfrm>
            <a:off x="0" y="0"/>
            <a:ext cx="3303738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Uinta Mountains</a:t>
            </a:r>
            <a:endParaRPr lang="en-US" sz="32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0867" y="2514600"/>
            <a:ext cx="5181600" cy="38862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033798" y="292387"/>
            <a:ext cx="3810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The Uinta Mountains are located in the state of Utah in the western USA.  They are surrounded by arid, lowland dust sources.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09517" y="4679483"/>
            <a:ext cx="3810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The highest elevations of the Uinta Mountains are a gently sloping periglacial upland that was not glaciated in the Pleistocene.</a:t>
            </a:r>
            <a:endParaRPr lang="en-US" dirty="0"/>
          </a:p>
        </p:txBody>
      </p:sp>
      <p:sp>
        <p:nvSpPr>
          <p:cNvPr id="11" name="TextBox 10">
            <a:hlinkClick r:id="rId4" action="ppaction://hlinksldjump"/>
          </p:cNvPr>
          <p:cNvSpPr txBox="1"/>
          <p:nvPr/>
        </p:nvSpPr>
        <p:spPr>
          <a:xfrm>
            <a:off x="2122517" y="6429345"/>
            <a:ext cx="1438471" cy="400110"/>
          </a:xfrm>
          <a:prstGeom prst="rec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000" dirty="0" smtClean="0"/>
              <a:t>Study Area</a:t>
            </a:r>
            <a:endParaRPr lang="en-US" sz="2000" dirty="0"/>
          </a:p>
        </p:txBody>
      </p:sp>
      <p:sp>
        <p:nvSpPr>
          <p:cNvPr id="12" name="TextBox 11">
            <a:hlinkClick r:id="rId5" action="ppaction://hlinksldjump"/>
          </p:cNvPr>
          <p:cNvSpPr txBox="1"/>
          <p:nvPr/>
        </p:nvSpPr>
        <p:spPr>
          <a:xfrm>
            <a:off x="196790" y="6429345"/>
            <a:ext cx="1253869" cy="400110"/>
          </a:xfrm>
          <a:prstGeom prst="rect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000" dirty="0" smtClean="0"/>
              <a:t>Overview</a:t>
            </a:r>
            <a:endParaRPr lang="en-US" sz="2000" dirty="0"/>
          </a:p>
        </p:txBody>
      </p:sp>
      <p:sp>
        <p:nvSpPr>
          <p:cNvPr id="13" name="TextBox 12">
            <a:hlinkClick r:id="rId6" action="ppaction://hlinksldjump"/>
          </p:cNvPr>
          <p:cNvSpPr txBox="1"/>
          <p:nvPr/>
        </p:nvSpPr>
        <p:spPr>
          <a:xfrm>
            <a:off x="4232846" y="6429345"/>
            <a:ext cx="984565" cy="400110"/>
          </a:xfrm>
          <a:prstGeom prst="rec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000" dirty="0" smtClean="0"/>
              <a:t>Design</a:t>
            </a:r>
            <a:endParaRPr lang="en-US" sz="2000" dirty="0"/>
          </a:p>
        </p:txBody>
      </p:sp>
      <p:sp>
        <p:nvSpPr>
          <p:cNvPr id="14" name="TextBox 13">
            <a:hlinkClick r:id="rId7" action="ppaction://hlinksldjump"/>
          </p:cNvPr>
          <p:cNvSpPr txBox="1"/>
          <p:nvPr/>
        </p:nvSpPr>
        <p:spPr>
          <a:xfrm>
            <a:off x="5889269" y="6429345"/>
            <a:ext cx="1040670" cy="400110"/>
          </a:xfrm>
          <a:prstGeom prst="rec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000" dirty="0" smtClean="0"/>
              <a:t>Results</a:t>
            </a:r>
            <a:endParaRPr lang="en-US" sz="2000" dirty="0"/>
          </a:p>
        </p:txBody>
      </p:sp>
      <p:sp>
        <p:nvSpPr>
          <p:cNvPr id="15" name="TextBox 14">
            <a:hlinkClick r:id="rId8" action="ppaction://hlinksldjump"/>
          </p:cNvPr>
          <p:cNvSpPr txBox="1"/>
          <p:nvPr/>
        </p:nvSpPr>
        <p:spPr>
          <a:xfrm>
            <a:off x="7601797" y="6419820"/>
            <a:ext cx="1281120" cy="400110"/>
          </a:xfrm>
          <a:prstGeom prst="rec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000" dirty="0" smtClean="0"/>
              <a:t>Summary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927800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600"/>
            <a:ext cx="9144000" cy="6629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42027" y="76200"/>
            <a:ext cx="7350089" cy="461665"/>
          </a:xfrm>
          <a:prstGeom prst="rect">
            <a:avLst/>
          </a:prstGeom>
          <a:solidFill>
            <a:schemeClr val="accent6"/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Wind from the S carries more dust than from the NW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hlinkClick r:id="rId3" action="ppaction://hlinksldjump"/>
          </p:cNvPr>
          <p:cNvSpPr txBox="1"/>
          <p:nvPr/>
        </p:nvSpPr>
        <p:spPr>
          <a:xfrm>
            <a:off x="2122517" y="6429345"/>
            <a:ext cx="1438471" cy="400110"/>
          </a:xfrm>
          <a:prstGeom prst="rec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000" dirty="0" smtClean="0"/>
              <a:t>Study Area</a:t>
            </a:r>
            <a:endParaRPr lang="en-US" sz="2000" dirty="0"/>
          </a:p>
        </p:txBody>
      </p:sp>
      <p:sp>
        <p:nvSpPr>
          <p:cNvPr id="8" name="TextBox 7">
            <a:hlinkClick r:id="rId4" action="ppaction://hlinksldjump"/>
          </p:cNvPr>
          <p:cNvSpPr txBox="1"/>
          <p:nvPr/>
        </p:nvSpPr>
        <p:spPr>
          <a:xfrm>
            <a:off x="196790" y="6429345"/>
            <a:ext cx="1253869" cy="400110"/>
          </a:xfrm>
          <a:prstGeom prst="rec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000" dirty="0" smtClean="0"/>
              <a:t>Overview</a:t>
            </a:r>
            <a:endParaRPr lang="en-US" sz="2000" dirty="0"/>
          </a:p>
        </p:txBody>
      </p:sp>
      <p:sp>
        <p:nvSpPr>
          <p:cNvPr id="9" name="TextBox 8">
            <a:hlinkClick r:id="rId5" action="ppaction://hlinksldjump"/>
          </p:cNvPr>
          <p:cNvSpPr txBox="1"/>
          <p:nvPr/>
        </p:nvSpPr>
        <p:spPr>
          <a:xfrm>
            <a:off x="4232846" y="6429345"/>
            <a:ext cx="984565" cy="400110"/>
          </a:xfrm>
          <a:prstGeom prst="rec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000" dirty="0" smtClean="0"/>
              <a:t>Design</a:t>
            </a:r>
            <a:endParaRPr lang="en-US" sz="2000" dirty="0"/>
          </a:p>
        </p:txBody>
      </p:sp>
      <p:sp>
        <p:nvSpPr>
          <p:cNvPr id="10" name="TextBox 9">
            <a:hlinkClick r:id="rId6" action="ppaction://hlinksldjump"/>
          </p:cNvPr>
          <p:cNvSpPr txBox="1"/>
          <p:nvPr/>
        </p:nvSpPr>
        <p:spPr>
          <a:xfrm>
            <a:off x="5889269" y="6429345"/>
            <a:ext cx="1040670" cy="400110"/>
          </a:xfrm>
          <a:prstGeom prst="rect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000" dirty="0" smtClean="0"/>
              <a:t>Results</a:t>
            </a:r>
            <a:endParaRPr lang="en-US" sz="2000" dirty="0"/>
          </a:p>
        </p:txBody>
      </p:sp>
      <p:sp>
        <p:nvSpPr>
          <p:cNvPr id="11" name="TextBox 10">
            <a:hlinkClick r:id="rId7" action="ppaction://hlinksldjump"/>
          </p:cNvPr>
          <p:cNvSpPr txBox="1"/>
          <p:nvPr/>
        </p:nvSpPr>
        <p:spPr>
          <a:xfrm>
            <a:off x="7601797" y="6419820"/>
            <a:ext cx="1281120" cy="400110"/>
          </a:xfrm>
          <a:prstGeom prst="rec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000" dirty="0" smtClean="0"/>
              <a:t>Summary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961104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363" y="537865"/>
            <a:ext cx="8677275" cy="5786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324703" y="0"/>
            <a:ext cx="2784737" cy="461665"/>
          </a:xfrm>
          <a:prstGeom prst="rect">
            <a:avLst/>
          </a:prstGeom>
          <a:solidFill>
            <a:schemeClr val="accent6"/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NW dust is coarser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hlinkClick r:id="rId3" action="ppaction://hlinksldjump"/>
          </p:cNvPr>
          <p:cNvSpPr txBox="1"/>
          <p:nvPr/>
        </p:nvSpPr>
        <p:spPr>
          <a:xfrm>
            <a:off x="2122517" y="6429345"/>
            <a:ext cx="1438471" cy="400110"/>
          </a:xfrm>
          <a:prstGeom prst="rec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000" dirty="0" smtClean="0"/>
              <a:t>Study Area</a:t>
            </a:r>
            <a:endParaRPr lang="en-US" sz="2000" dirty="0"/>
          </a:p>
        </p:txBody>
      </p:sp>
      <p:sp>
        <p:nvSpPr>
          <p:cNvPr id="7" name="TextBox 6">
            <a:hlinkClick r:id="rId4" action="ppaction://hlinksldjump"/>
          </p:cNvPr>
          <p:cNvSpPr txBox="1"/>
          <p:nvPr/>
        </p:nvSpPr>
        <p:spPr>
          <a:xfrm>
            <a:off x="196790" y="6429345"/>
            <a:ext cx="1253869" cy="400110"/>
          </a:xfrm>
          <a:prstGeom prst="rec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000" dirty="0" smtClean="0"/>
              <a:t>Overview</a:t>
            </a:r>
            <a:endParaRPr lang="en-US" sz="2000" dirty="0"/>
          </a:p>
        </p:txBody>
      </p:sp>
      <p:sp>
        <p:nvSpPr>
          <p:cNvPr id="8" name="TextBox 7">
            <a:hlinkClick r:id="rId5" action="ppaction://hlinksldjump"/>
          </p:cNvPr>
          <p:cNvSpPr txBox="1"/>
          <p:nvPr/>
        </p:nvSpPr>
        <p:spPr>
          <a:xfrm>
            <a:off x="4232846" y="6429345"/>
            <a:ext cx="984565" cy="400110"/>
          </a:xfrm>
          <a:prstGeom prst="rec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000" dirty="0" smtClean="0"/>
              <a:t>Design</a:t>
            </a:r>
            <a:endParaRPr lang="en-US" sz="2000" dirty="0"/>
          </a:p>
        </p:txBody>
      </p:sp>
      <p:sp>
        <p:nvSpPr>
          <p:cNvPr id="9" name="TextBox 8">
            <a:hlinkClick r:id="rId6" action="ppaction://hlinksldjump"/>
          </p:cNvPr>
          <p:cNvSpPr txBox="1"/>
          <p:nvPr/>
        </p:nvSpPr>
        <p:spPr>
          <a:xfrm>
            <a:off x="5889269" y="6429345"/>
            <a:ext cx="1040670" cy="400110"/>
          </a:xfrm>
          <a:prstGeom prst="rect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000" dirty="0" smtClean="0"/>
              <a:t>Results</a:t>
            </a:r>
            <a:endParaRPr lang="en-US" sz="2000" dirty="0"/>
          </a:p>
        </p:txBody>
      </p:sp>
      <p:sp>
        <p:nvSpPr>
          <p:cNvPr id="10" name="TextBox 9">
            <a:hlinkClick r:id="rId7" action="ppaction://hlinksldjump"/>
          </p:cNvPr>
          <p:cNvSpPr txBox="1"/>
          <p:nvPr/>
        </p:nvSpPr>
        <p:spPr>
          <a:xfrm>
            <a:off x="7601797" y="6419820"/>
            <a:ext cx="1281120" cy="400110"/>
          </a:xfrm>
          <a:prstGeom prst="rec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000" dirty="0" smtClean="0"/>
              <a:t>Summary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494539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5" y="287339"/>
            <a:ext cx="8666163" cy="6037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66800" y="1371600"/>
            <a:ext cx="2743200" cy="1200329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NW dust has more coarse silt and very fine sand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hlinkClick r:id="rId3" action="ppaction://hlinksldjump"/>
          </p:cNvPr>
          <p:cNvSpPr txBox="1"/>
          <p:nvPr/>
        </p:nvSpPr>
        <p:spPr>
          <a:xfrm>
            <a:off x="2122517" y="6429345"/>
            <a:ext cx="1438471" cy="400110"/>
          </a:xfrm>
          <a:prstGeom prst="rec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000" dirty="0" smtClean="0"/>
              <a:t>Study Area</a:t>
            </a:r>
            <a:endParaRPr lang="en-US" sz="2000" dirty="0"/>
          </a:p>
        </p:txBody>
      </p:sp>
      <p:sp>
        <p:nvSpPr>
          <p:cNvPr id="7" name="TextBox 6">
            <a:hlinkClick r:id="rId4" action="ppaction://hlinksldjump"/>
          </p:cNvPr>
          <p:cNvSpPr txBox="1"/>
          <p:nvPr/>
        </p:nvSpPr>
        <p:spPr>
          <a:xfrm>
            <a:off x="196790" y="6429345"/>
            <a:ext cx="1253869" cy="400110"/>
          </a:xfrm>
          <a:prstGeom prst="rec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000" dirty="0" smtClean="0"/>
              <a:t>Overview</a:t>
            </a:r>
            <a:endParaRPr lang="en-US" sz="2000" dirty="0"/>
          </a:p>
        </p:txBody>
      </p:sp>
      <p:sp>
        <p:nvSpPr>
          <p:cNvPr id="8" name="TextBox 7">
            <a:hlinkClick r:id="rId5" action="ppaction://hlinksldjump"/>
          </p:cNvPr>
          <p:cNvSpPr txBox="1"/>
          <p:nvPr/>
        </p:nvSpPr>
        <p:spPr>
          <a:xfrm>
            <a:off x="4232846" y="6429345"/>
            <a:ext cx="984565" cy="400110"/>
          </a:xfrm>
          <a:prstGeom prst="rec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000" dirty="0" smtClean="0"/>
              <a:t>Design</a:t>
            </a:r>
            <a:endParaRPr lang="en-US" sz="2000" dirty="0"/>
          </a:p>
        </p:txBody>
      </p:sp>
      <p:sp>
        <p:nvSpPr>
          <p:cNvPr id="9" name="TextBox 8">
            <a:hlinkClick r:id="rId6" action="ppaction://hlinksldjump"/>
          </p:cNvPr>
          <p:cNvSpPr txBox="1"/>
          <p:nvPr/>
        </p:nvSpPr>
        <p:spPr>
          <a:xfrm>
            <a:off x="5889269" y="6429345"/>
            <a:ext cx="1040670" cy="400110"/>
          </a:xfrm>
          <a:prstGeom prst="rect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000" dirty="0" smtClean="0"/>
              <a:t>Results</a:t>
            </a:r>
            <a:endParaRPr lang="en-US" sz="2000" dirty="0"/>
          </a:p>
        </p:txBody>
      </p:sp>
      <p:sp>
        <p:nvSpPr>
          <p:cNvPr id="10" name="TextBox 9">
            <a:hlinkClick r:id="rId7" action="ppaction://hlinksldjump"/>
          </p:cNvPr>
          <p:cNvSpPr txBox="1"/>
          <p:nvPr/>
        </p:nvSpPr>
        <p:spPr>
          <a:xfrm>
            <a:off x="7601797" y="6419820"/>
            <a:ext cx="1281120" cy="400110"/>
          </a:xfrm>
          <a:prstGeom prst="rec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000" dirty="0" smtClean="0"/>
              <a:t>Summary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699796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0" y="228600"/>
            <a:ext cx="3952223" cy="6096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1000" y="1295400"/>
            <a:ext cx="3276600" cy="3046988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NW and S dust have generally the same minerals detectable with XRD, although some NW samples contain </a:t>
            </a:r>
            <a:r>
              <a:rPr lang="en-US" sz="2400" dirty="0" err="1" smtClean="0">
                <a:solidFill>
                  <a:schemeClr val="bg1"/>
                </a:solidFill>
              </a:rPr>
              <a:t>smectite</a:t>
            </a:r>
            <a:r>
              <a:rPr lang="en-US" sz="2400" dirty="0" smtClean="0">
                <a:solidFill>
                  <a:schemeClr val="bg1"/>
                </a:solidFill>
              </a:rPr>
              <a:t> or other expandable clays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hlinkClick r:id="rId3" action="ppaction://hlinksldjump"/>
          </p:cNvPr>
          <p:cNvSpPr txBox="1"/>
          <p:nvPr/>
        </p:nvSpPr>
        <p:spPr>
          <a:xfrm>
            <a:off x="2122517" y="6429345"/>
            <a:ext cx="1438471" cy="400110"/>
          </a:xfrm>
          <a:prstGeom prst="rec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000" dirty="0" smtClean="0"/>
              <a:t>Study Area</a:t>
            </a:r>
            <a:endParaRPr lang="en-US" sz="2000" dirty="0"/>
          </a:p>
        </p:txBody>
      </p:sp>
      <p:sp>
        <p:nvSpPr>
          <p:cNvPr id="9" name="TextBox 8">
            <a:hlinkClick r:id="rId4" action="ppaction://hlinksldjump"/>
          </p:cNvPr>
          <p:cNvSpPr txBox="1"/>
          <p:nvPr/>
        </p:nvSpPr>
        <p:spPr>
          <a:xfrm>
            <a:off x="196790" y="6429345"/>
            <a:ext cx="1253869" cy="400110"/>
          </a:xfrm>
          <a:prstGeom prst="rec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000" dirty="0" smtClean="0"/>
              <a:t>Overview</a:t>
            </a:r>
            <a:endParaRPr lang="en-US" sz="2000" dirty="0"/>
          </a:p>
        </p:txBody>
      </p:sp>
      <p:sp>
        <p:nvSpPr>
          <p:cNvPr id="10" name="TextBox 9">
            <a:hlinkClick r:id="rId5" action="ppaction://hlinksldjump"/>
          </p:cNvPr>
          <p:cNvSpPr txBox="1"/>
          <p:nvPr/>
        </p:nvSpPr>
        <p:spPr>
          <a:xfrm>
            <a:off x="4232846" y="6429345"/>
            <a:ext cx="984565" cy="400110"/>
          </a:xfrm>
          <a:prstGeom prst="rec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000" dirty="0" smtClean="0"/>
              <a:t>Design</a:t>
            </a:r>
            <a:endParaRPr lang="en-US" sz="2000" dirty="0"/>
          </a:p>
        </p:txBody>
      </p:sp>
      <p:sp>
        <p:nvSpPr>
          <p:cNvPr id="11" name="TextBox 10">
            <a:hlinkClick r:id="rId6" action="ppaction://hlinksldjump"/>
          </p:cNvPr>
          <p:cNvSpPr txBox="1"/>
          <p:nvPr/>
        </p:nvSpPr>
        <p:spPr>
          <a:xfrm>
            <a:off x="5889269" y="6429345"/>
            <a:ext cx="1040670" cy="400110"/>
          </a:xfrm>
          <a:prstGeom prst="rect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000" dirty="0" smtClean="0"/>
              <a:t>Results</a:t>
            </a:r>
            <a:endParaRPr lang="en-US" sz="2000" dirty="0"/>
          </a:p>
        </p:txBody>
      </p:sp>
      <p:sp>
        <p:nvSpPr>
          <p:cNvPr id="12" name="TextBox 11">
            <a:hlinkClick r:id="rId7" action="ppaction://hlinksldjump"/>
          </p:cNvPr>
          <p:cNvSpPr txBox="1"/>
          <p:nvPr/>
        </p:nvSpPr>
        <p:spPr>
          <a:xfrm>
            <a:off x="7601797" y="6419820"/>
            <a:ext cx="1281120" cy="400110"/>
          </a:xfrm>
          <a:prstGeom prst="rec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000" dirty="0" smtClean="0"/>
              <a:t>Summary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674855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50" y="685799"/>
            <a:ext cx="8674100" cy="5562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209800" y="0"/>
            <a:ext cx="4724400" cy="461665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NW dust contains more feldspar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hlinkClick r:id="rId3" action="ppaction://hlinksldjump"/>
          </p:cNvPr>
          <p:cNvSpPr txBox="1"/>
          <p:nvPr/>
        </p:nvSpPr>
        <p:spPr>
          <a:xfrm>
            <a:off x="2122517" y="6429345"/>
            <a:ext cx="1438471" cy="400110"/>
          </a:xfrm>
          <a:prstGeom prst="rec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000" dirty="0" smtClean="0"/>
              <a:t>Study Area</a:t>
            </a:r>
            <a:endParaRPr lang="en-US" sz="2000" dirty="0"/>
          </a:p>
        </p:txBody>
      </p:sp>
      <p:sp>
        <p:nvSpPr>
          <p:cNvPr id="7" name="TextBox 6">
            <a:hlinkClick r:id="rId4" action="ppaction://hlinksldjump"/>
          </p:cNvPr>
          <p:cNvSpPr txBox="1"/>
          <p:nvPr/>
        </p:nvSpPr>
        <p:spPr>
          <a:xfrm>
            <a:off x="196790" y="6429345"/>
            <a:ext cx="1253869" cy="400110"/>
          </a:xfrm>
          <a:prstGeom prst="rec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000" dirty="0" smtClean="0"/>
              <a:t>Overview</a:t>
            </a:r>
            <a:endParaRPr lang="en-US" sz="2000" dirty="0"/>
          </a:p>
        </p:txBody>
      </p:sp>
      <p:sp>
        <p:nvSpPr>
          <p:cNvPr id="8" name="TextBox 7">
            <a:hlinkClick r:id="rId5" action="ppaction://hlinksldjump"/>
          </p:cNvPr>
          <p:cNvSpPr txBox="1"/>
          <p:nvPr/>
        </p:nvSpPr>
        <p:spPr>
          <a:xfrm>
            <a:off x="4232846" y="6429345"/>
            <a:ext cx="984565" cy="400110"/>
          </a:xfrm>
          <a:prstGeom prst="rec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000" dirty="0" smtClean="0"/>
              <a:t>Design</a:t>
            </a:r>
            <a:endParaRPr lang="en-US" sz="2000" dirty="0"/>
          </a:p>
        </p:txBody>
      </p:sp>
      <p:sp>
        <p:nvSpPr>
          <p:cNvPr id="9" name="TextBox 8">
            <a:hlinkClick r:id="rId6" action="ppaction://hlinksldjump"/>
          </p:cNvPr>
          <p:cNvSpPr txBox="1"/>
          <p:nvPr/>
        </p:nvSpPr>
        <p:spPr>
          <a:xfrm>
            <a:off x="5889269" y="6429345"/>
            <a:ext cx="1040670" cy="400110"/>
          </a:xfrm>
          <a:prstGeom prst="rect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000" dirty="0" smtClean="0"/>
              <a:t>Results</a:t>
            </a:r>
            <a:endParaRPr lang="en-US" sz="2000" dirty="0"/>
          </a:p>
        </p:txBody>
      </p:sp>
      <p:sp>
        <p:nvSpPr>
          <p:cNvPr id="10" name="TextBox 9">
            <a:hlinkClick r:id="rId7" action="ppaction://hlinksldjump"/>
          </p:cNvPr>
          <p:cNvSpPr txBox="1"/>
          <p:nvPr/>
        </p:nvSpPr>
        <p:spPr>
          <a:xfrm>
            <a:off x="7601797" y="6419820"/>
            <a:ext cx="1281120" cy="400110"/>
          </a:xfrm>
          <a:prstGeom prst="rec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000" dirty="0" smtClean="0"/>
              <a:t>Summary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027115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04800"/>
            <a:ext cx="8229600" cy="5965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733800" y="4495800"/>
            <a:ext cx="4724400" cy="1200329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On a seasonal basis, some elements are more abundant from the S or the NW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hlinkClick r:id="rId3" action="ppaction://hlinksldjump"/>
          </p:cNvPr>
          <p:cNvSpPr txBox="1"/>
          <p:nvPr/>
        </p:nvSpPr>
        <p:spPr>
          <a:xfrm>
            <a:off x="2122517" y="6429345"/>
            <a:ext cx="1438471" cy="400110"/>
          </a:xfrm>
          <a:prstGeom prst="rec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000" dirty="0" smtClean="0"/>
              <a:t>Study Area</a:t>
            </a:r>
            <a:endParaRPr lang="en-US" sz="2000" dirty="0"/>
          </a:p>
        </p:txBody>
      </p:sp>
      <p:sp>
        <p:nvSpPr>
          <p:cNvPr id="7" name="TextBox 6">
            <a:hlinkClick r:id="rId4" action="ppaction://hlinksldjump"/>
          </p:cNvPr>
          <p:cNvSpPr txBox="1"/>
          <p:nvPr/>
        </p:nvSpPr>
        <p:spPr>
          <a:xfrm>
            <a:off x="196790" y="6429345"/>
            <a:ext cx="1253869" cy="400110"/>
          </a:xfrm>
          <a:prstGeom prst="rec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000" dirty="0" smtClean="0"/>
              <a:t>Overview</a:t>
            </a:r>
            <a:endParaRPr lang="en-US" sz="2000" dirty="0"/>
          </a:p>
        </p:txBody>
      </p:sp>
      <p:sp>
        <p:nvSpPr>
          <p:cNvPr id="8" name="TextBox 7">
            <a:hlinkClick r:id="rId5" action="ppaction://hlinksldjump"/>
          </p:cNvPr>
          <p:cNvSpPr txBox="1"/>
          <p:nvPr/>
        </p:nvSpPr>
        <p:spPr>
          <a:xfrm>
            <a:off x="4232846" y="6429345"/>
            <a:ext cx="984565" cy="400110"/>
          </a:xfrm>
          <a:prstGeom prst="rec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000" dirty="0" smtClean="0"/>
              <a:t>Design</a:t>
            </a:r>
            <a:endParaRPr lang="en-US" sz="2000" dirty="0"/>
          </a:p>
        </p:txBody>
      </p:sp>
      <p:sp>
        <p:nvSpPr>
          <p:cNvPr id="9" name="TextBox 8">
            <a:hlinkClick r:id="rId6" action="ppaction://hlinksldjump"/>
          </p:cNvPr>
          <p:cNvSpPr txBox="1"/>
          <p:nvPr/>
        </p:nvSpPr>
        <p:spPr>
          <a:xfrm>
            <a:off x="5889269" y="6429345"/>
            <a:ext cx="1040670" cy="400110"/>
          </a:xfrm>
          <a:prstGeom prst="rect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000" dirty="0" smtClean="0"/>
              <a:t>Results</a:t>
            </a:r>
            <a:endParaRPr lang="en-US" sz="2000" dirty="0"/>
          </a:p>
        </p:txBody>
      </p:sp>
      <p:sp>
        <p:nvSpPr>
          <p:cNvPr id="10" name="TextBox 9">
            <a:hlinkClick r:id="rId7" action="ppaction://hlinksldjump"/>
          </p:cNvPr>
          <p:cNvSpPr txBox="1"/>
          <p:nvPr/>
        </p:nvSpPr>
        <p:spPr>
          <a:xfrm>
            <a:off x="7601797" y="6419820"/>
            <a:ext cx="1281120" cy="400110"/>
          </a:xfrm>
          <a:prstGeom prst="rec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000" dirty="0" smtClean="0"/>
              <a:t>Summary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73657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01752"/>
            <a:ext cx="8229600" cy="5965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>
            <a:hlinkClick r:id="rId3" action="ppaction://hlinksldjump"/>
          </p:cNvPr>
          <p:cNvSpPr txBox="1"/>
          <p:nvPr/>
        </p:nvSpPr>
        <p:spPr>
          <a:xfrm>
            <a:off x="2122517" y="6429345"/>
            <a:ext cx="1438471" cy="400110"/>
          </a:xfrm>
          <a:prstGeom prst="rec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000" dirty="0" smtClean="0"/>
              <a:t>Study Area</a:t>
            </a:r>
            <a:endParaRPr lang="en-US" sz="2000" dirty="0"/>
          </a:p>
        </p:txBody>
      </p:sp>
      <p:sp>
        <p:nvSpPr>
          <p:cNvPr id="7" name="TextBox 6">
            <a:hlinkClick r:id="rId4" action="ppaction://hlinksldjump"/>
          </p:cNvPr>
          <p:cNvSpPr txBox="1"/>
          <p:nvPr/>
        </p:nvSpPr>
        <p:spPr>
          <a:xfrm>
            <a:off x="196790" y="6429345"/>
            <a:ext cx="1253869" cy="400110"/>
          </a:xfrm>
          <a:prstGeom prst="rec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000" dirty="0" smtClean="0"/>
              <a:t>Overview</a:t>
            </a:r>
            <a:endParaRPr lang="en-US" sz="2000" dirty="0"/>
          </a:p>
        </p:txBody>
      </p:sp>
      <p:sp>
        <p:nvSpPr>
          <p:cNvPr id="8" name="TextBox 7">
            <a:hlinkClick r:id="rId5" action="ppaction://hlinksldjump"/>
          </p:cNvPr>
          <p:cNvSpPr txBox="1"/>
          <p:nvPr/>
        </p:nvSpPr>
        <p:spPr>
          <a:xfrm>
            <a:off x="4232846" y="6429345"/>
            <a:ext cx="984565" cy="400110"/>
          </a:xfrm>
          <a:prstGeom prst="rec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000" dirty="0" smtClean="0"/>
              <a:t>Design</a:t>
            </a:r>
            <a:endParaRPr lang="en-US" sz="2000" dirty="0"/>
          </a:p>
        </p:txBody>
      </p:sp>
      <p:sp>
        <p:nvSpPr>
          <p:cNvPr id="9" name="TextBox 8">
            <a:hlinkClick r:id="rId6" action="ppaction://hlinksldjump"/>
          </p:cNvPr>
          <p:cNvSpPr txBox="1"/>
          <p:nvPr/>
        </p:nvSpPr>
        <p:spPr>
          <a:xfrm>
            <a:off x="5889269" y="6429345"/>
            <a:ext cx="1040670" cy="400110"/>
          </a:xfrm>
          <a:prstGeom prst="rect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000" dirty="0" smtClean="0"/>
              <a:t>Results</a:t>
            </a:r>
            <a:endParaRPr lang="en-US" sz="2000" dirty="0"/>
          </a:p>
        </p:txBody>
      </p:sp>
      <p:sp>
        <p:nvSpPr>
          <p:cNvPr id="10" name="TextBox 9">
            <a:hlinkClick r:id="rId7" action="ppaction://hlinksldjump"/>
          </p:cNvPr>
          <p:cNvSpPr txBox="1"/>
          <p:nvPr/>
        </p:nvSpPr>
        <p:spPr>
          <a:xfrm>
            <a:off x="7601797" y="6419820"/>
            <a:ext cx="1281120" cy="400110"/>
          </a:xfrm>
          <a:prstGeom prst="rec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000" dirty="0" smtClean="0"/>
              <a:t>Summary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910055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0"/>
            <a:ext cx="6400800" cy="64008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09800" y="457200"/>
            <a:ext cx="2743200" cy="1600200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Enrichment of Li and Ba may reflect oil development to the south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hlinkClick r:id="rId3" action="ppaction://hlinksldjump"/>
          </p:cNvPr>
          <p:cNvSpPr txBox="1"/>
          <p:nvPr/>
        </p:nvSpPr>
        <p:spPr>
          <a:xfrm>
            <a:off x="2122517" y="6429345"/>
            <a:ext cx="1438471" cy="400110"/>
          </a:xfrm>
          <a:prstGeom prst="rec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000" dirty="0" smtClean="0"/>
              <a:t>Study Area</a:t>
            </a:r>
            <a:endParaRPr lang="en-US" sz="2000" dirty="0"/>
          </a:p>
        </p:txBody>
      </p:sp>
      <p:sp>
        <p:nvSpPr>
          <p:cNvPr id="9" name="TextBox 8">
            <a:hlinkClick r:id="rId4" action="ppaction://hlinksldjump"/>
          </p:cNvPr>
          <p:cNvSpPr txBox="1"/>
          <p:nvPr/>
        </p:nvSpPr>
        <p:spPr>
          <a:xfrm>
            <a:off x="196790" y="6429345"/>
            <a:ext cx="1253869" cy="400110"/>
          </a:xfrm>
          <a:prstGeom prst="rec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000" dirty="0" smtClean="0"/>
              <a:t>Overview</a:t>
            </a:r>
            <a:endParaRPr lang="en-US" sz="2000" dirty="0"/>
          </a:p>
        </p:txBody>
      </p:sp>
      <p:sp>
        <p:nvSpPr>
          <p:cNvPr id="10" name="TextBox 9">
            <a:hlinkClick r:id="rId5" action="ppaction://hlinksldjump"/>
          </p:cNvPr>
          <p:cNvSpPr txBox="1"/>
          <p:nvPr/>
        </p:nvSpPr>
        <p:spPr>
          <a:xfrm>
            <a:off x="4232846" y="6429345"/>
            <a:ext cx="984565" cy="400110"/>
          </a:xfrm>
          <a:prstGeom prst="rec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000" dirty="0" smtClean="0"/>
              <a:t>Design</a:t>
            </a:r>
            <a:endParaRPr lang="en-US" sz="2000" dirty="0"/>
          </a:p>
        </p:txBody>
      </p:sp>
      <p:sp>
        <p:nvSpPr>
          <p:cNvPr id="11" name="TextBox 10">
            <a:hlinkClick r:id="rId6" action="ppaction://hlinksldjump"/>
          </p:cNvPr>
          <p:cNvSpPr txBox="1"/>
          <p:nvPr/>
        </p:nvSpPr>
        <p:spPr>
          <a:xfrm>
            <a:off x="5889269" y="6429345"/>
            <a:ext cx="1040670" cy="400110"/>
          </a:xfrm>
          <a:prstGeom prst="rect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000" dirty="0" smtClean="0"/>
              <a:t>Results</a:t>
            </a:r>
            <a:endParaRPr lang="en-US" sz="2000" dirty="0"/>
          </a:p>
        </p:txBody>
      </p:sp>
      <p:sp>
        <p:nvSpPr>
          <p:cNvPr id="12" name="TextBox 11">
            <a:hlinkClick r:id="rId7" action="ppaction://hlinksldjump"/>
          </p:cNvPr>
          <p:cNvSpPr txBox="1"/>
          <p:nvPr/>
        </p:nvSpPr>
        <p:spPr>
          <a:xfrm>
            <a:off x="7601797" y="6419820"/>
            <a:ext cx="1281120" cy="400110"/>
          </a:xfrm>
          <a:prstGeom prst="rec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000" dirty="0" smtClean="0"/>
              <a:t>Summary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444636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0"/>
            <a:ext cx="6400800" cy="64008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191000" y="4267200"/>
            <a:ext cx="3276600" cy="1200329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Enrichment of </a:t>
            </a:r>
            <a:r>
              <a:rPr lang="en-US" sz="2400" dirty="0" err="1" smtClean="0">
                <a:solidFill>
                  <a:schemeClr val="bg1"/>
                </a:solidFill>
              </a:rPr>
              <a:t>Hf</a:t>
            </a:r>
            <a:r>
              <a:rPr lang="en-US" sz="2400" dirty="0" smtClean="0">
                <a:solidFill>
                  <a:schemeClr val="bg1"/>
                </a:solidFill>
              </a:rPr>
              <a:t> and </a:t>
            </a:r>
            <a:r>
              <a:rPr lang="en-US" sz="2400" dirty="0" err="1" smtClean="0">
                <a:solidFill>
                  <a:schemeClr val="bg1"/>
                </a:solidFill>
              </a:rPr>
              <a:t>Zr</a:t>
            </a:r>
            <a:r>
              <a:rPr lang="en-US" sz="2400" dirty="0" smtClean="0">
                <a:solidFill>
                  <a:schemeClr val="bg1"/>
                </a:solidFill>
              </a:rPr>
              <a:t> suggests source of zircon to the north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hlinkClick r:id="rId3" action="ppaction://hlinksldjump"/>
          </p:cNvPr>
          <p:cNvSpPr txBox="1"/>
          <p:nvPr/>
        </p:nvSpPr>
        <p:spPr>
          <a:xfrm>
            <a:off x="2122517" y="6429345"/>
            <a:ext cx="1438471" cy="400110"/>
          </a:xfrm>
          <a:prstGeom prst="rec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000" dirty="0" smtClean="0"/>
              <a:t>Study Area</a:t>
            </a:r>
            <a:endParaRPr lang="en-US" sz="2000" dirty="0"/>
          </a:p>
        </p:txBody>
      </p:sp>
      <p:sp>
        <p:nvSpPr>
          <p:cNvPr id="9" name="TextBox 8">
            <a:hlinkClick r:id="rId4" action="ppaction://hlinksldjump"/>
          </p:cNvPr>
          <p:cNvSpPr txBox="1"/>
          <p:nvPr/>
        </p:nvSpPr>
        <p:spPr>
          <a:xfrm>
            <a:off x="196790" y="6429345"/>
            <a:ext cx="1253869" cy="400110"/>
          </a:xfrm>
          <a:prstGeom prst="rec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000" dirty="0" smtClean="0"/>
              <a:t>Overview</a:t>
            </a:r>
            <a:endParaRPr lang="en-US" sz="2000" dirty="0"/>
          </a:p>
        </p:txBody>
      </p:sp>
      <p:sp>
        <p:nvSpPr>
          <p:cNvPr id="10" name="TextBox 9">
            <a:hlinkClick r:id="rId5" action="ppaction://hlinksldjump"/>
          </p:cNvPr>
          <p:cNvSpPr txBox="1"/>
          <p:nvPr/>
        </p:nvSpPr>
        <p:spPr>
          <a:xfrm>
            <a:off x="4232846" y="6429345"/>
            <a:ext cx="984565" cy="400110"/>
          </a:xfrm>
          <a:prstGeom prst="rec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000" dirty="0" smtClean="0"/>
              <a:t>Design</a:t>
            </a:r>
            <a:endParaRPr lang="en-US" sz="2000" dirty="0"/>
          </a:p>
        </p:txBody>
      </p:sp>
      <p:sp>
        <p:nvSpPr>
          <p:cNvPr id="11" name="TextBox 10">
            <a:hlinkClick r:id="rId6" action="ppaction://hlinksldjump"/>
          </p:cNvPr>
          <p:cNvSpPr txBox="1"/>
          <p:nvPr/>
        </p:nvSpPr>
        <p:spPr>
          <a:xfrm>
            <a:off x="5889269" y="6429345"/>
            <a:ext cx="1040670" cy="400110"/>
          </a:xfrm>
          <a:prstGeom prst="rect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000" dirty="0" smtClean="0"/>
              <a:t>Results</a:t>
            </a:r>
            <a:endParaRPr lang="en-US" sz="2000" dirty="0"/>
          </a:p>
        </p:txBody>
      </p:sp>
      <p:sp>
        <p:nvSpPr>
          <p:cNvPr id="12" name="TextBox 11">
            <a:hlinkClick r:id="rId7" action="ppaction://hlinksldjump"/>
          </p:cNvPr>
          <p:cNvSpPr txBox="1"/>
          <p:nvPr/>
        </p:nvSpPr>
        <p:spPr>
          <a:xfrm>
            <a:off x="7601797" y="6419820"/>
            <a:ext cx="1281120" cy="400110"/>
          </a:xfrm>
          <a:prstGeom prst="rec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000" dirty="0" smtClean="0"/>
              <a:t>Summary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667826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2400" y="76200"/>
            <a:ext cx="4648200" cy="6124754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Summary: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bg1"/>
                </a:solidFill>
              </a:rPr>
              <a:t>South wind delivers more dust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bg1"/>
                </a:solidFill>
              </a:rPr>
              <a:t>S vs. NW mineralogy is similar but NW dust is coarser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bg1"/>
                </a:solidFill>
              </a:rPr>
              <a:t>Directional element enrichment varies seasonally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bg1"/>
                </a:solidFill>
              </a:rPr>
              <a:t>Annual enrichments suggest that local sources are an important overprint on uniform, globally sourced dust.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hlinkClick r:id="rId3" action="ppaction://hlinksldjump"/>
          </p:cNvPr>
          <p:cNvSpPr txBox="1"/>
          <p:nvPr/>
        </p:nvSpPr>
        <p:spPr>
          <a:xfrm>
            <a:off x="2122517" y="6429345"/>
            <a:ext cx="1438471" cy="400110"/>
          </a:xfrm>
          <a:prstGeom prst="rec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000" dirty="0" smtClean="0"/>
              <a:t>Study Area</a:t>
            </a:r>
            <a:endParaRPr lang="en-US" sz="2000" dirty="0"/>
          </a:p>
        </p:txBody>
      </p:sp>
      <p:sp>
        <p:nvSpPr>
          <p:cNvPr id="6" name="TextBox 5">
            <a:hlinkClick r:id="rId4" action="ppaction://hlinksldjump"/>
          </p:cNvPr>
          <p:cNvSpPr txBox="1"/>
          <p:nvPr/>
        </p:nvSpPr>
        <p:spPr>
          <a:xfrm>
            <a:off x="196790" y="6429345"/>
            <a:ext cx="1253869" cy="400110"/>
          </a:xfrm>
          <a:prstGeom prst="rec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000" dirty="0" smtClean="0"/>
              <a:t>Overview</a:t>
            </a:r>
            <a:endParaRPr lang="en-US" sz="2000" dirty="0"/>
          </a:p>
        </p:txBody>
      </p:sp>
      <p:sp>
        <p:nvSpPr>
          <p:cNvPr id="7" name="TextBox 6">
            <a:hlinkClick r:id="rId5" action="ppaction://hlinksldjump"/>
          </p:cNvPr>
          <p:cNvSpPr txBox="1"/>
          <p:nvPr/>
        </p:nvSpPr>
        <p:spPr>
          <a:xfrm>
            <a:off x="4232846" y="6429345"/>
            <a:ext cx="984565" cy="400110"/>
          </a:xfrm>
          <a:prstGeom prst="rec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000" dirty="0" smtClean="0"/>
              <a:t>Design</a:t>
            </a:r>
            <a:endParaRPr lang="en-US" sz="2000" dirty="0"/>
          </a:p>
        </p:txBody>
      </p:sp>
      <p:sp>
        <p:nvSpPr>
          <p:cNvPr id="8" name="TextBox 7">
            <a:hlinkClick r:id="rId6" action="ppaction://hlinksldjump"/>
          </p:cNvPr>
          <p:cNvSpPr txBox="1"/>
          <p:nvPr/>
        </p:nvSpPr>
        <p:spPr>
          <a:xfrm>
            <a:off x="5889269" y="6429345"/>
            <a:ext cx="1040670" cy="400110"/>
          </a:xfrm>
          <a:prstGeom prst="rec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000" dirty="0" smtClean="0"/>
              <a:t>Results</a:t>
            </a:r>
            <a:endParaRPr lang="en-US" sz="2000" dirty="0"/>
          </a:p>
        </p:txBody>
      </p:sp>
      <p:sp>
        <p:nvSpPr>
          <p:cNvPr id="9" name="TextBox 8">
            <a:hlinkClick r:id="rId7" action="ppaction://hlinksldjump"/>
          </p:cNvPr>
          <p:cNvSpPr txBox="1"/>
          <p:nvPr/>
        </p:nvSpPr>
        <p:spPr>
          <a:xfrm>
            <a:off x="7601797" y="6419820"/>
            <a:ext cx="1281120" cy="400110"/>
          </a:xfrm>
          <a:prstGeom prst="rect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000" dirty="0" smtClean="0"/>
              <a:t>Summary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963150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IMG_4834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3434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0"/>
            <a:ext cx="4343400" cy="29718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-6936"/>
            <a:ext cx="3159839" cy="369332"/>
          </a:xfrm>
          <a:prstGeom prst="rect">
            <a:avLst/>
          </a:prstGeom>
          <a:solidFill>
            <a:schemeClr val="accent6"/>
          </a:solidFill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chemeClr val="bg1"/>
                </a:solidFill>
              </a:rPr>
              <a:t>Dust is a Soil Parent Material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800600" y="15263"/>
            <a:ext cx="3647152" cy="369332"/>
          </a:xfrm>
          <a:prstGeom prst="rect">
            <a:avLst/>
          </a:prstGeom>
          <a:solidFill>
            <a:schemeClr val="accent6"/>
          </a:solidFill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chemeClr val="bg1"/>
                </a:solidFill>
              </a:rPr>
              <a:t>Dust is a Source of Base Cations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0" y="3418720"/>
            <a:ext cx="4343400" cy="2978611"/>
            <a:chOff x="0" y="3294854"/>
            <a:chExt cx="4343400" cy="2978611"/>
          </a:xfrm>
        </p:grpSpPr>
        <p:pic>
          <p:nvPicPr>
            <p:cNvPr id="6" name="Picture 5"/>
            <p:cNvPicPr>
              <a:picLocks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301665"/>
              <a:ext cx="4343400" cy="2971800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0" y="3294854"/>
              <a:ext cx="2121093" cy="369332"/>
            </a:xfrm>
            <a:prstGeom prst="rect">
              <a:avLst/>
            </a:prstGeom>
            <a:solidFill>
              <a:schemeClr val="accent6"/>
            </a:solidFill>
          </p:spPr>
          <p:txBody>
            <a:bodyPr wrap="none" rtlCol="0">
              <a:spAutoFit/>
            </a:bodyPr>
            <a:lstStyle/>
            <a:p>
              <a:r>
                <a:rPr lang="en-US" i="1" dirty="0" smtClean="0">
                  <a:solidFill>
                    <a:schemeClr val="bg1"/>
                  </a:solidFill>
                </a:rPr>
                <a:t>Dust is a pH Buffer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4800600" y="3403861"/>
            <a:ext cx="4343400" cy="2993470"/>
            <a:chOff x="4800600" y="3279995"/>
            <a:chExt cx="4343400" cy="2993470"/>
          </a:xfrm>
        </p:grpSpPr>
        <p:pic>
          <p:nvPicPr>
            <p:cNvPr id="7" name="Picture 6"/>
            <p:cNvPicPr>
              <a:picLocks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00600" y="3301665"/>
              <a:ext cx="4343400" cy="2971800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4800600" y="3279995"/>
              <a:ext cx="3010183" cy="369332"/>
            </a:xfrm>
            <a:prstGeom prst="rect">
              <a:avLst/>
            </a:prstGeom>
            <a:solidFill>
              <a:schemeClr val="accent6"/>
            </a:solidFill>
          </p:spPr>
          <p:txBody>
            <a:bodyPr wrap="none" rtlCol="0">
              <a:spAutoFit/>
            </a:bodyPr>
            <a:lstStyle/>
            <a:p>
              <a:r>
                <a:rPr lang="en-US" i="1" dirty="0" smtClean="0">
                  <a:solidFill>
                    <a:schemeClr val="bg1"/>
                  </a:solidFill>
                </a:rPr>
                <a:t>Dust Impacts Snow Albedo</a:t>
              </a:r>
            </a:p>
          </p:txBody>
        </p:sp>
      </p:grpSp>
      <p:grpSp>
        <p:nvGrpSpPr>
          <p:cNvPr id="12" name="Group 11"/>
          <p:cNvGrpSpPr>
            <a:grpSpLocks noChangeAspect="1"/>
          </p:cNvGrpSpPr>
          <p:nvPr/>
        </p:nvGrpSpPr>
        <p:grpSpPr>
          <a:xfrm>
            <a:off x="206315" y="1108240"/>
            <a:ext cx="4256773" cy="1153944"/>
            <a:chOff x="1068404" y="2800952"/>
            <a:chExt cx="7988969" cy="2165684"/>
          </a:xfrm>
        </p:grpSpPr>
        <p:sp>
          <p:nvSpPr>
            <p:cNvPr id="13" name="TextBox 12"/>
            <p:cNvSpPr txBox="1"/>
            <p:nvPr/>
          </p:nvSpPr>
          <p:spPr>
            <a:xfrm rot="20797291">
              <a:off x="2350457" y="3306596"/>
              <a:ext cx="1237080" cy="6931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Dust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4" name="Freeform 13"/>
            <p:cNvSpPr/>
            <p:nvPr/>
          </p:nvSpPr>
          <p:spPr>
            <a:xfrm>
              <a:off x="1068404" y="2800952"/>
              <a:ext cx="7988969" cy="2165684"/>
            </a:xfrm>
            <a:custGeom>
              <a:avLst/>
              <a:gdLst>
                <a:gd name="connsiteX0" fmla="*/ 0 w 7988969"/>
                <a:gd name="connsiteY0" fmla="*/ 2165684 h 2165684"/>
                <a:gd name="connsiteX1" fmla="*/ 115503 w 7988969"/>
                <a:gd name="connsiteY1" fmla="*/ 2040555 h 2165684"/>
                <a:gd name="connsiteX2" fmla="*/ 202131 w 7988969"/>
                <a:gd name="connsiteY2" fmla="*/ 1973179 h 2165684"/>
                <a:gd name="connsiteX3" fmla="*/ 240632 w 7988969"/>
                <a:gd name="connsiteY3" fmla="*/ 1944303 h 2165684"/>
                <a:gd name="connsiteX4" fmla="*/ 269508 w 7988969"/>
                <a:gd name="connsiteY4" fmla="*/ 1915427 h 2165684"/>
                <a:gd name="connsiteX5" fmla="*/ 375385 w 7988969"/>
                <a:gd name="connsiteY5" fmla="*/ 1838425 h 2165684"/>
                <a:gd name="connsiteX6" fmla="*/ 452388 w 7988969"/>
                <a:gd name="connsiteY6" fmla="*/ 1790299 h 2165684"/>
                <a:gd name="connsiteX7" fmla="*/ 539015 w 7988969"/>
                <a:gd name="connsiteY7" fmla="*/ 1742172 h 2165684"/>
                <a:gd name="connsiteX8" fmla="*/ 567891 w 7988969"/>
                <a:gd name="connsiteY8" fmla="*/ 1732547 h 2165684"/>
                <a:gd name="connsiteX9" fmla="*/ 606392 w 7988969"/>
                <a:gd name="connsiteY9" fmla="*/ 1713296 h 2165684"/>
                <a:gd name="connsiteX10" fmla="*/ 654518 w 7988969"/>
                <a:gd name="connsiteY10" fmla="*/ 1703671 h 2165684"/>
                <a:gd name="connsiteX11" fmla="*/ 721895 w 7988969"/>
                <a:gd name="connsiteY11" fmla="*/ 1674795 h 2165684"/>
                <a:gd name="connsiteX12" fmla="*/ 798897 w 7988969"/>
                <a:gd name="connsiteY12" fmla="*/ 1645920 h 2165684"/>
                <a:gd name="connsiteX13" fmla="*/ 837398 w 7988969"/>
                <a:gd name="connsiteY13" fmla="*/ 1626669 h 2165684"/>
                <a:gd name="connsiteX14" fmla="*/ 914400 w 7988969"/>
                <a:gd name="connsiteY14" fmla="*/ 1607419 h 2165684"/>
                <a:gd name="connsiteX15" fmla="*/ 1193533 w 7988969"/>
                <a:gd name="connsiteY15" fmla="*/ 1617044 h 2165684"/>
                <a:gd name="connsiteX16" fmla="*/ 1260910 w 7988969"/>
                <a:gd name="connsiteY16" fmla="*/ 1645920 h 2165684"/>
                <a:gd name="connsiteX17" fmla="*/ 1289785 w 7988969"/>
                <a:gd name="connsiteY17" fmla="*/ 1655545 h 2165684"/>
                <a:gd name="connsiteX18" fmla="*/ 1328287 w 7988969"/>
                <a:gd name="connsiteY18" fmla="*/ 1674795 h 2165684"/>
                <a:gd name="connsiteX19" fmla="*/ 1424539 w 7988969"/>
                <a:gd name="connsiteY19" fmla="*/ 1703671 h 2165684"/>
                <a:gd name="connsiteX20" fmla="*/ 1453415 w 7988969"/>
                <a:gd name="connsiteY20" fmla="*/ 1713296 h 2165684"/>
                <a:gd name="connsiteX21" fmla="*/ 1482291 w 7988969"/>
                <a:gd name="connsiteY21" fmla="*/ 1732547 h 2165684"/>
                <a:gd name="connsiteX22" fmla="*/ 1588169 w 7988969"/>
                <a:gd name="connsiteY22" fmla="*/ 1761423 h 2165684"/>
                <a:gd name="connsiteX23" fmla="*/ 1674796 w 7988969"/>
                <a:gd name="connsiteY23" fmla="*/ 1771048 h 2165684"/>
                <a:gd name="connsiteX24" fmla="*/ 1742173 w 7988969"/>
                <a:gd name="connsiteY24" fmla="*/ 1780673 h 2165684"/>
                <a:gd name="connsiteX25" fmla="*/ 2050181 w 7988969"/>
                <a:gd name="connsiteY25" fmla="*/ 1761423 h 2165684"/>
                <a:gd name="connsiteX26" fmla="*/ 2079057 w 7988969"/>
                <a:gd name="connsiteY26" fmla="*/ 1751797 h 2165684"/>
                <a:gd name="connsiteX27" fmla="*/ 2175310 w 7988969"/>
                <a:gd name="connsiteY27" fmla="*/ 1694046 h 2165684"/>
                <a:gd name="connsiteX28" fmla="*/ 2233061 w 7988969"/>
                <a:gd name="connsiteY28" fmla="*/ 1645920 h 2165684"/>
                <a:gd name="connsiteX29" fmla="*/ 2290813 w 7988969"/>
                <a:gd name="connsiteY29" fmla="*/ 1607419 h 2165684"/>
                <a:gd name="connsiteX30" fmla="*/ 2329314 w 7988969"/>
                <a:gd name="connsiteY30" fmla="*/ 1578543 h 2165684"/>
                <a:gd name="connsiteX31" fmla="*/ 2348564 w 7988969"/>
                <a:gd name="connsiteY31" fmla="*/ 1549667 h 2165684"/>
                <a:gd name="connsiteX32" fmla="*/ 2406316 w 7988969"/>
                <a:gd name="connsiteY32" fmla="*/ 1511166 h 2165684"/>
                <a:gd name="connsiteX33" fmla="*/ 2435192 w 7988969"/>
                <a:gd name="connsiteY33" fmla="*/ 1491915 h 2165684"/>
                <a:gd name="connsiteX34" fmla="*/ 2492943 w 7988969"/>
                <a:gd name="connsiteY34" fmla="*/ 1443789 h 2165684"/>
                <a:gd name="connsiteX35" fmla="*/ 2589196 w 7988969"/>
                <a:gd name="connsiteY35" fmla="*/ 1376412 h 2165684"/>
                <a:gd name="connsiteX36" fmla="*/ 2646948 w 7988969"/>
                <a:gd name="connsiteY36" fmla="*/ 1318661 h 2165684"/>
                <a:gd name="connsiteX37" fmla="*/ 2704699 w 7988969"/>
                <a:gd name="connsiteY37" fmla="*/ 1289785 h 2165684"/>
                <a:gd name="connsiteX38" fmla="*/ 2733575 w 7988969"/>
                <a:gd name="connsiteY38" fmla="*/ 1280160 h 2165684"/>
                <a:gd name="connsiteX39" fmla="*/ 2877954 w 7988969"/>
                <a:gd name="connsiteY39" fmla="*/ 1299410 h 2165684"/>
                <a:gd name="connsiteX40" fmla="*/ 2906830 w 7988969"/>
                <a:gd name="connsiteY40" fmla="*/ 1309035 h 2165684"/>
                <a:gd name="connsiteX41" fmla="*/ 3022333 w 7988969"/>
                <a:gd name="connsiteY41" fmla="*/ 1299410 h 2165684"/>
                <a:gd name="connsiteX42" fmla="*/ 3118585 w 7988969"/>
                <a:gd name="connsiteY42" fmla="*/ 1280160 h 2165684"/>
                <a:gd name="connsiteX43" fmla="*/ 3157087 w 7988969"/>
                <a:gd name="connsiteY43" fmla="*/ 1260909 h 2165684"/>
                <a:gd name="connsiteX44" fmla="*/ 3185962 w 7988969"/>
                <a:gd name="connsiteY44" fmla="*/ 1241659 h 2165684"/>
                <a:gd name="connsiteX45" fmla="*/ 3272590 w 7988969"/>
                <a:gd name="connsiteY45" fmla="*/ 1203157 h 2165684"/>
                <a:gd name="connsiteX46" fmla="*/ 3320716 w 7988969"/>
                <a:gd name="connsiteY46" fmla="*/ 1164656 h 2165684"/>
                <a:gd name="connsiteX47" fmla="*/ 3349592 w 7988969"/>
                <a:gd name="connsiteY47" fmla="*/ 1145406 h 2165684"/>
                <a:gd name="connsiteX48" fmla="*/ 3378468 w 7988969"/>
                <a:gd name="connsiteY48" fmla="*/ 1116530 h 2165684"/>
                <a:gd name="connsiteX49" fmla="*/ 3416969 w 7988969"/>
                <a:gd name="connsiteY49" fmla="*/ 1097280 h 2165684"/>
                <a:gd name="connsiteX50" fmla="*/ 3493971 w 7988969"/>
                <a:gd name="connsiteY50" fmla="*/ 1039528 h 2165684"/>
                <a:gd name="connsiteX51" fmla="*/ 3542097 w 7988969"/>
                <a:gd name="connsiteY51" fmla="*/ 972151 h 2165684"/>
                <a:gd name="connsiteX52" fmla="*/ 3561348 w 7988969"/>
                <a:gd name="connsiteY52" fmla="*/ 943275 h 2165684"/>
                <a:gd name="connsiteX53" fmla="*/ 3590223 w 7988969"/>
                <a:gd name="connsiteY53" fmla="*/ 924025 h 2165684"/>
                <a:gd name="connsiteX54" fmla="*/ 3657600 w 7988969"/>
                <a:gd name="connsiteY54" fmla="*/ 856648 h 2165684"/>
                <a:gd name="connsiteX55" fmla="*/ 3686476 w 7988969"/>
                <a:gd name="connsiteY55" fmla="*/ 827772 h 2165684"/>
                <a:gd name="connsiteX56" fmla="*/ 3744228 w 7988969"/>
                <a:gd name="connsiteY56" fmla="*/ 779646 h 2165684"/>
                <a:gd name="connsiteX57" fmla="*/ 3773103 w 7988969"/>
                <a:gd name="connsiteY57" fmla="*/ 770021 h 2165684"/>
                <a:gd name="connsiteX58" fmla="*/ 3792354 w 7988969"/>
                <a:gd name="connsiteY58" fmla="*/ 741145 h 2165684"/>
                <a:gd name="connsiteX59" fmla="*/ 3975234 w 7988969"/>
                <a:gd name="connsiteY59" fmla="*/ 731520 h 2165684"/>
                <a:gd name="connsiteX60" fmla="*/ 4042611 w 7988969"/>
                <a:gd name="connsiteY60" fmla="*/ 750770 h 2165684"/>
                <a:gd name="connsiteX61" fmla="*/ 4100362 w 7988969"/>
                <a:gd name="connsiteY61" fmla="*/ 779646 h 2165684"/>
                <a:gd name="connsiteX62" fmla="*/ 4119613 w 7988969"/>
                <a:gd name="connsiteY62" fmla="*/ 808522 h 2165684"/>
                <a:gd name="connsiteX63" fmla="*/ 4206240 w 7988969"/>
                <a:gd name="connsiteY63" fmla="*/ 856648 h 2165684"/>
                <a:gd name="connsiteX64" fmla="*/ 4658628 w 7988969"/>
                <a:gd name="connsiteY64" fmla="*/ 866273 h 2165684"/>
                <a:gd name="connsiteX65" fmla="*/ 4716379 w 7988969"/>
                <a:gd name="connsiteY65" fmla="*/ 885524 h 2165684"/>
                <a:gd name="connsiteX66" fmla="*/ 4774131 w 7988969"/>
                <a:gd name="connsiteY66" fmla="*/ 933650 h 2165684"/>
                <a:gd name="connsiteX67" fmla="*/ 4803007 w 7988969"/>
                <a:gd name="connsiteY67" fmla="*/ 952901 h 2165684"/>
                <a:gd name="connsiteX68" fmla="*/ 4841508 w 7988969"/>
                <a:gd name="connsiteY68" fmla="*/ 981776 h 2165684"/>
                <a:gd name="connsiteX69" fmla="*/ 4908884 w 7988969"/>
                <a:gd name="connsiteY69" fmla="*/ 1010652 h 2165684"/>
                <a:gd name="connsiteX70" fmla="*/ 5034013 w 7988969"/>
                <a:gd name="connsiteY70" fmla="*/ 1001027 h 2165684"/>
                <a:gd name="connsiteX71" fmla="*/ 5062889 w 7988969"/>
                <a:gd name="connsiteY71" fmla="*/ 972151 h 2165684"/>
                <a:gd name="connsiteX72" fmla="*/ 5101390 w 7988969"/>
                <a:gd name="connsiteY72" fmla="*/ 943275 h 2165684"/>
                <a:gd name="connsiteX73" fmla="*/ 5168767 w 7988969"/>
                <a:gd name="connsiteY73" fmla="*/ 885524 h 2165684"/>
                <a:gd name="connsiteX74" fmla="*/ 5197642 w 7988969"/>
                <a:gd name="connsiteY74" fmla="*/ 875899 h 2165684"/>
                <a:gd name="connsiteX75" fmla="*/ 5226518 w 7988969"/>
                <a:gd name="connsiteY75" fmla="*/ 847023 h 2165684"/>
                <a:gd name="connsiteX76" fmla="*/ 5284270 w 7988969"/>
                <a:gd name="connsiteY76" fmla="*/ 808522 h 2165684"/>
                <a:gd name="connsiteX77" fmla="*/ 5322771 w 7988969"/>
                <a:gd name="connsiteY77" fmla="*/ 750770 h 2165684"/>
                <a:gd name="connsiteX78" fmla="*/ 5342021 w 7988969"/>
                <a:gd name="connsiteY78" fmla="*/ 693019 h 2165684"/>
                <a:gd name="connsiteX79" fmla="*/ 5380522 w 7988969"/>
                <a:gd name="connsiteY79" fmla="*/ 635267 h 2165684"/>
                <a:gd name="connsiteX80" fmla="*/ 5457524 w 7988969"/>
                <a:gd name="connsiteY80" fmla="*/ 500513 h 2165684"/>
                <a:gd name="connsiteX81" fmla="*/ 5486400 w 7988969"/>
                <a:gd name="connsiteY81" fmla="*/ 471637 h 2165684"/>
                <a:gd name="connsiteX82" fmla="*/ 5496025 w 7988969"/>
                <a:gd name="connsiteY82" fmla="*/ 442762 h 2165684"/>
                <a:gd name="connsiteX83" fmla="*/ 5524901 w 7988969"/>
                <a:gd name="connsiteY83" fmla="*/ 413886 h 2165684"/>
                <a:gd name="connsiteX84" fmla="*/ 5544152 w 7988969"/>
                <a:gd name="connsiteY84" fmla="*/ 385010 h 2165684"/>
                <a:gd name="connsiteX85" fmla="*/ 5563402 w 7988969"/>
                <a:gd name="connsiteY85" fmla="*/ 346509 h 2165684"/>
                <a:gd name="connsiteX86" fmla="*/ 5592278 w 7988969"/>
                <a:gd name="connsiteY86" fmla="*/ 336884 h 2165684"/>
                <a:gd name="connsiteX87" fmla="*/ 5775158 w 7988969"/>
                <a:gd name="connsiteY87" fmla="*/ 346509 h 2165684"/>
                <a:gd name="connsiteX88" fmla="*/ 5842535 w 7988969"/>
                <a:gd name="connsiteY88" fmla="*/ 336884 h 2165684"/>
                <a:gd name="connsiteX89" fmla="*/ 5900287 w 7988969"/>
                <a:gd name="connsiteY89" fmla="*/ 279132 h 2165684"/>
                <a:gd name="connsiteX90" fmla="*/ 5929162 w 7988969"/>
                <a:gd name="connsiteY90" fmla="*/ 240631 h 2165684"/>
                <a:gd name="connsiteX91" fmla="*/ 5948413 w 7988969"/>
                <a:gd name="connsiteY91" fmla="*/ 211755 h 2165684"/>
                <a:gd name="connsiteX92" fmla="*/ 5977289 w 7988969"/>
                <a:gd name="connsiteY92" fmla="*/ 182880 h 2165684"/>
                <a:gd name="connsiteX93" fmla="*/ 6025415 w 7988969"/>
                <a:gd name="connsiteY93" fmla="*/ 125128 h 2165684"/>
                <a:gd name="connsiteX94" fmla="*/ 6054291 w 7988969"/>
                <a:gd name="connsiteY94" fmla="*/ 96252 h 2165684"/>
                <a:gd name="connsiteX95" fmla="*/ 6092792 w 7988969"/>
                <a:gd name="connsiteY95" fmla="*/ 86627 h 2165684"/>
                <a:gd name="connsiteX96" fmla="*/ 6169794 w 7988969"/>
                <a:gd name="connsiteY96" fmla="*/ 57751 h 2165684"/>
                <a:gd name="connsiteX97" fmla="*/ 6314173 w 7988969"/>
                <a:gd name="connsiteY97" fmla="*/ 9625 h 2165684"/>
                <a:gd name="connsiteX98" fmla="*/ 6343049 w 7988969"/>
                <a:gd name="connsiteY98" fmla="*/ 0 h 2165684"/>
                <a:gd name="connsiteX99" fmla="*/ 6554804 w 7988969"/>
                <a:gd name="connsiteY99" fmla="*/ 9625 h 2165684"/>
                <a:gd name="connsiteX100" fmla="*/ 6631807 w 7988969"/>
                <a:gd name="connsiteY100" fmla="*/ 28875 h 2165684"/>
                <a:gd name="connsiteX101" fmla="*/ 6679933 w 7988969"/>
                <a:gd name="connsiteY101" fmla="*/ 38501 h 2165684"/>
                <a:gd name="connsiteX102" fmla="*/ 6718434 w 7988969"/>
                <a:gd name="connsiteY102" fmla="*/ 67376 h 2165684"/>
                <a:gd name="connsiteX103" fmla="*/ 6795436 w 7988969"/>
                <a:gd name="connsiteY103" fmla="*/ 115503 h 2165684"/>
                <a:gd name="connsiteX104" fmla="*/ 6833937 w 7988969"/>
                <a:gd name="connsiteY104" fmla="*/ 173254 h 2165684"/>
                <a:gd name="connsiteX105" fmla="*/ 6853188 w 7988969"/>
                <a:gd name="connsiteY105" fmla="*/ 202130 h 2165684"/>
                <a:gd name="connsiteX106" fmla="*/ 6882063 w 7988969"/>
                <a:gd name="connsiteY106" fmla="*/ 279132 h 2165684"/>
                <a:gd name="connsiteX107" fmla="*/ 6939815 w 7988969"/>
                <a:gd name="connsiteY107" fmla="*/ 375385 h 2165684"/>
                <a:gd name="connsiteX108" fmla="*/ 6968691 w 7988969"/>
                <a:gd name="connsiteY108" fmla="*/ 462012 h 2165684"/>
                <a:gd name="connsiteX109" fmla="*/ 6987941 w 7988969"/>
                <a:gd name="connsiteY109" fmla="*/ 539014 h 2165684"/>
                <a:gd name="connsiteX110" fmla="*/ 6968691 w 7988969"/>
                <a:gd name="connsiteY110" fmla="*/ 712269 h 2165684"/>
                <a:gd name="connsiteX111" fmla="*/ 6959065 w 7988969"/>
                <a:gd name="connsiteY111" fmla="*/ 760395 h 2165684"/>
                <a:gd name="connsiteX112" fmla="*/ 6968691 w 7988969"/>
                <a:gd name="connsiteY112" fmla="*/ 1183907 h 2165684"/>
                <a:gd name="connsiteX113" fmla="*/ 7007192 w 7988969"/>
                <a:gd name="connsiteY113" fmla="*/ 1260909 h 2165684"/>
                <a:gd name="connsiteX114" fmla="*/ 7016817 w 7988969"/>
                <a:gd name="connsiteY114" fmla="*/ 1289785 h 2165684"/>
                <a:gd name="connsiteX115" fmla="*/ 7036068 w 7988969"/>
                <a:gd name="connsiteY115" fmla="*/ 1328286 h 2165684"/>
                <a:gd name="connsiteX116" fmla="*/ 7045693 w 7988969"/>
                <a:gd name="connsiteY116" fmla="*/ 1366787 h 2165684"/>
                <a:gd name="connsiteX117" fmla="*/ 7093819 w 7988969"/>
                <a:gd name="connsiteY117" fmla="*/ 1424539 h 2165684"/>
                <a:gd name="connsiteX118" fmla="*/ 7122695 w 7988969"/>
                <a:gd name="connsiteY118" fmla="*/ 1463040 h 2165684"/>
                <a:gd name="connsiteX119" fmla="*/ 7141945 w 7988969"/>
                <a:gd name="connsiteY119" fmla="*/ 1501541 h 2165684"/>
                <a:gd name="connsiteX120" fmla="*/ 7199697 w 7988969"/>
                <a:gd name="connsiteY120" fmla="*/ 1540042 h 2165684"/>
                <a:gd name="connsiteX121" fmla="*/ 7228573 w 7988969"/>
                <a:gd name="connsiteY121" fmla="*/ 1559292 h 2165684"/>
                <a:gd name="connsiteX122" fmla="*/ 7257449 w 7988969"/>
                <a:gd name="connsiteY122" fmla="*/ 1588168 h 2165684"/>
                <a:gd name="connsiteX123" fmla="*/ 7286324 w 7988969"/>
                <a:gd name="connsiteY123" fmla="*/ 1607419 h 2165684"/>
                <a:gd name="connsiteX124" fmla="*/ 7324825 w 7988969"/>
                <a:gd name="connsiteY124" fmla="*/ 1636294 h 2165684"/>
                <a:gd name="connsiteX125" fmla="*/ 7353701 w 7988969"/>
                <a:gd name="connsiteY125" fmla="*/ 1665170 h 2165684"/>
                <a:gd name="connsiteX126" fmla="*/ 7382577 w 7988969"/>
                <a:gd name="connsiteY126" fmla="*/ 1684421 h 2165684"/>
                <a:gd name="connsiteX127" fmla="*/ 7411453 w 7988969"/>
                <a:gd name="connsiteY127" fmla="*/ 1713296 h 2165684"/>
                <a:gd name="connsiteX128" fmla="*/ 7449954 w 7988969"/>
                <a:gd name="connsiteY128" fmla="*/ 1732547 h 2165684"/>
                <a:gd name="connsiteX129" fmla="*/ 7478830 w 7988969"/>
                <a:gd name="connsiteY129" fmla="*/ 1761423 h 2165684"/>
                <a:gd name="connsiteX130" fmla="*/ 7526956 w 7988969"/>
                <a:gd name="connsiteY130" fmla="*/ 1790299 h 2165684"/>
                <a:gd name="connsiteX131" fmla="*/ 7642459 w 7988969"/>
                <a:gd name="connsiteY131" fmla="*/ 1848050 h 2165684"/>
                <a:gd name="connsiteX132" fmla="*/ 7671335 w 7988969"/>
                <a:gd name="connsiteY132" fmla="*/ 1867301 h 2165684"/>
                <a:gd name="connsiteX133" fmla="*/ 7709836 w 7988969"/>
                <a:gd name="connsiteY133" fmla="*/ 1876926 h 2165684"/>
                <a:gd name="connsiteX134" fmla="*/ 7767588 w 7988969"/>
                <a:gd name="connsiteY134" fmla="*/ 1896176 h 2165684"/>
                <a:gd name="connsiteX135" fmla="*/ 7796463 w 7988969"/>
                <a:gd name="connsiteY135" fmla="*/ 1905802 h 2165684"/>
                <a:gd name="connsiteX136" fmla="*/ 7825339 w 7988969"/>
                <a:gd name="connsiteY136" fmla="*/ 1915427 h 2165684"/>
                <a:gd name="connsiteX137" fmla="*/ 7883091 w 7988969"/>
                <a:gd name="connsiteY137" fmla="*/ 1944303 h 2165684"/>
                <a:gd name="connsiteX138" fmla="*/ 7979343 w 7988969"/>
                <a:gd name="connsiteY138" fmla="*/ 1973179 h 2165684"/>
                <a:gd name="connsiteX139" fmla="*/ 7988969 w 7988969"/>
                <a:gd name="connsiteY139" fmla="*/ 1982804 h 2165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</a:cxnLst>
              <a:rect l="l" t="t" r="r" b="b"/>
              <a:pathLst>
                <a:path w="7988969" h="2165684">
                  <a:moveTo>
                    <a:pt x="0" y="2165684"/>
                  </a:moveTo>
                  <a:cubicBezTo>
                    <a:pt x="38501" y="2123974"/>
                    <a:pt x="74399" y="2079702"/>
                    <a:pt x="115503" y="2040555"/>
                  </a:cubicBezTo>
                  <a:cubicBezTo>
                    <a:pt x="141993" y="2015326"/>
                    <a:pt x="173135" y="1995483"/>
                    <a:pt x="202131" y="1973179"/>
                  </a:cubicBezTo>
                  <a:cubicBezTo>
                    <a:pt x="214846" y="1963398"/>
                    <a:pt x="229288" y="1955647"/>
                    <a:pt x="240632" y="1944303"/>
                  </a:cubicBezTo>
                  <a:cubicBezTo>
                    <a:pt x="250257" y="1934678"/>
                    <a:pt x="258973" y="1924047"/>
                    <a:pt x="269508" y="1915427"/>
                  </a:cubicBezTo>
                  <a:cubicBezTo>
                    <a:pt x="316951" y="1876610"/>
                    <a:pt x="333808" y="1866143"/>
                    <a:pt x="375385" y="1838425"/>
                  </a:cubicBezTo>
                  <a:cubicBezTo>
                    <a:pt x="417502" y="1775250"/>
                    <a:pt x="363296" y="1843755"/>
                    <a:pt x="452388" y="1790299"/>
                  </a:cubicBezTo>
                  <a:cubicBezTo>
                    <a:pt x="482808" y="1772047"/>
                    <a:pt x="506798" y="1755979"/>
                    <a:pt x="539015" y="1742172"/>
                  </a:cubicBezTo>
                  <a:cubicBezTo>
                    <a:pt x="548341" y="1738175"/>
                    <a:pt x="558565" y="1736544"/>
                    <a:pt x="567891" y="1732547"/>
                  </a:cubicBezTo>
                  <a:cubicBezTo>
                    <a:pt x="581079" y="1726895"/>
                    <a:pt x="592780" y="1717833"/>
                    <a:pt x="606392" y="1713296"/>
                  </a:cubicBezTo>
                  <a:cubicBezTo>
                    <a:pt x="621912" y="1708123"/>
                    <a:pt x="638476" y="1706879"/>
                    <a:pt x="654518" y="1703671"/>
                  </a:cubicBezTo>
                  <a:cubicBezTo>
                    <a:pt x="713035" y="1664661"/>
                    <a:pt x="650862" y="1701433"/>
                    <a:pt x="721895" y="1674795"/>
                  </a:cubicBezTo>
                  <a:cubicBezTo>
                    <a:pt x="822551" y="1637049"/>
                    <a:pt x="700081" y="1670623"/>
                    <a:pt x="798897" y="1645920"/>
                  </a:cubicBezTo>
                  <a:cubicBezTo>
                    <a:pt x="811731" y="1639503"/>
                    <a:pt x="823786" y="1631206"/>
                    <a:pt x="837398" y="1626669"/>
                  </a:cubicBezTo>
                  <a:cubicBezTo>
                    <a:pt x="862498" y="1618302"/>
                    <a:pt x="914400" y="1607419"/>
                    <a:pt x="914400" y="1607419"/>
                  </a:cubicBezTo>
                  <a:cubicBezTo>
                    <a:pt x="1007444" y="1610627"/>
                    <a:pt x="1100604" y="1611412"/>
                    <a:pt x="1193533" y="1617044"/>
                  </a:cubicBezTo>
                  <a:cubicBezTo>
                    <a:pt x="1239124" y="1619807"/>
                    <a:pt x="1224641" y="1627785"/>
                    <a:pt x="1260910" y="1645920"/>
                  </a:cubicBezTo>
                  <a:cubicBezTo>
                    <a:pt x="1269985" y="1650457"/>
                    <a:pt x="1280460" y="1651549"/>
                    <a:pt x="1289785" y="1655545"/>
                  </a:cubicBezTo>
                  <a:cubicBezTo>
                    <a:pt x="1302974" y="1661197"/>
                    <a:pt x="1314965" y="1669466"/>
                    <a:pt x="1328287" y="1674795"/>
                  </a:cubicBezTo>
                  <a:cubicBezTo>
                    <a:pt x="1385478" y="1697671"/>
                    <a:pt x="1374898" y="1689488"/>
                    <a:pt x="1424539" y="1703671"/>
                  </a:cubicBezTo>
                  <a:cubicBezTo>
                    <a:pt x="1434295" y="1706458"/>
                    <a:pt x="1443790" y="1710088"/>
                    <a:pt x="1453415" y="1713296"/>
                  </a:cubicBezTo>
                  <a:cubicBezTo>
                    <a:pt x="1463040" y="1719713"/>
                    <a:pt x="1471720" y="1727849"/>
                    <a:pt x="1482291" y="1732547"/>
                  </a:cubicBezTo>
                  <a:cubicBezTo>
                    <a:pt x="1512577" y="1746007"/>
                    <a:pt x="1554802" y="1756656"/>
                    <a:pt x="1588169" y="1761423"/>
                  </a:cubicBezTo>
                  <a:cubicBezTo>
                    <a:pt x="1616930" y="1765532"/>
                    <a:pt x="1645967" y="1767444"/>
                    <a:pt x="1674796" y="1771048"/>
                  </a:cubicBezTo>
                  <a:cubicBezTo>
                    <a:pt x="1697308" y="1773862"/>
                    <a:pt x="1719714" y="1777465"/>
                    <a:pt x="1742173" y="1780673"/>
                  </a:cubicBezTo>
                  <a:cubicBezTo>
                    <a:pt x="1852752" y="1776578"/>
                    <a:pt x="1948314" y="1786891"/>
                    <a:pt x="2050181" y="1761423"/>
                  </a:cubicBezTo>
                  <a:cubicBezTo>
                    <a:pt x="2060024" y="1758962"/>
                    <a:pt x="2070188" y="1756724"/>
                    <a:pt x="2079057" y="1751797"/>
                  </a:cubicBezTo>
                  <a:cubicBezTo>
                    <a:pt x="2288075" y="1635675"/>
                    <a:pt x="2029709" y="1766845"/>
                    <a:pt x="2175310" y="1694046"/>
                  </a:cubicBezTo>
                  <a:cubicBezTo>
                    <a:pt x="2259660" y="1609693"/>
                    <a:pt x="2152665" y="1712915"/>
                    <a:pt x="2233061" y="1645920"/>
                  </a:cubicBezTo>
                  <a:cubicBezTo>
                    <a:pt x="2281129" y="1605864"/>
                    <a:pt x="2240066" y="1624334"/>
                    <a:pt x="2290813" y="1607419"/>
                  </a:cubicBezTo>
                  <a:cubicBezTo>
                    <a:pt x="2303647" y="1597794"/>
                    <a:pt x="2317971" y="1589887"/>
                    <a:pt x="2329314" y="1578543"/>
                  </a:cubicBezTo>
                  <a:cubicBezTo>
                    <a:pt x="2337494" y="1570363"/>
                    <a:pt x="2339858" y="1557285"/>
                    <a:pt x="2348564" y="1549667"/>
                  </a:cubicBezTo>
                  <a:cubicBezTo>
                    <a:pt x="2365976" y="1534432"/>
                    <a:pt x="2387065" y="1524000"/>
                    <a:pt x="2406316" y="1511166"/>
                  </a:cubicBezTo>
                  <a:lnTo>
                    <a:pt x="2435192" y="1491915"/>
                  </a:lnTo>
                  <a:cubicBezTo>
                    <a:pt x="2538384" y="1423121"/>
                    <a:pt x="2381769" y="1530258"/>
                    <a:pt x="2492943" y="1443789"/>
                  </a:cubicBezTo>
                  <a:cubicBezTo>
                    <a:pt x="2527783" y="1416691"/>
                    <a:pt x="2557327" y="1405093"/>
                    <a:pt x="2589196" y="1376412"/>
                  </a:cubicBezTo>
                  <a:cubicBezTo>
                    <a:pt x="2609432" y="1358200"/>
                    <a:pt x="2621121" y="1327271"/>
                    <a:pt x="2646948" y="1318661"/>
                  </a:cubicBezTo>
                  <a:cubicBezTo>
                    <a:pt x="2719536" y="1294463"/>
                    <a:pt x="2630053" y="1327107"/>
                    <a:pt x="2704699" y="1289785"/>
                  </a:cubicBezTo>
                  <a:cubicBezTo>
                    <a:pt x="2713774" y="1285248"/>
                    <a:pt x="2723950" y="1283368"/>
                    <a:pt x="2733575" y="1280160"/>
                  </a:cubicBezTo>
                  <a:cubicBezTo>
                    <a:pt x="2793717" y="1286174"/>
                    <a:pt x="2824791" y="1286119"/>
                    <a:pt x="2877954" y="1299410"/>
                  </a:cubicBezTo>
                  <a:cubicBezTo>
                    <a:pt x="2887797" y="1301871"/>
                    <a:pt x="2897205" y="1305827"/>
                    <a:pt x="2906830" y="1309035"/>
                  </a:cubicBezTo>
                  <a:cubicBezTo>
                    <a:pt x="2945331" y="1305827"/>
                    <a:pt x="2984053" y="1304630"/>
                    <a:pt x="3022333" y="1299410"/>
                  </a:cubicBezTo>
                  <a:cubicBezTo>
                    <a:pt x="3054752" y="1294989"/>
                    <a:pt x="3118585" y="1280160"/>
                    <a:pt x="3118585" y="1280160"/>
                  </a:cubicBezTo>
                  <a:cubicBezTo>
                    <a:pt x="3131419" y="1273743"/>
                    <a:pt x="3144629" y="1268028"/>
                    <a:pt x="3157087" y="1260909"/>
                  </a:cubicBezTo>
                  <a:cubicBezTo>
                    <a:pt x="3167131" y="1255170"/>
                    <a:pt x="3175615" y="1246832"/>
                    <a:pt x="3185962" y="1241659"/>
                  </a:cubicBezTo>
                  <a:cubicBezTo>
                    <a:pt x="3219312" y="1224984"/>
                    <a:pt x="3241970" y="1223570"/>
                    <a:pt x="3272590" y="1203157"/>
                  </a:cubicBezTo>
                  <a:cubicBezTo>
                    <a:pt x="3289683" y="1191761"/>
                    <a:pt x="3304281" y="1176982"/>
                    <a:pt x="3320716" y="1164656"/>
                  </a:cubicBezTo>
                  <a:cubicBezTo>
                    <a:pt x="3329970" y="1157715"/>
                    <a:pt x="3340705" y="1152812"/>
                    <a:pt x="3349592" y="1145406"/>
                  </a:cubicBezTo>
                  <a:cubicBezTo>
                    <a:pt x="3360049" y="1136692"/>
                    <a:pt x="3367391" y="1124442"/>
                    <a:pt x="3378468" y="1116530"/>
                  </a:cubicBezTo>
                  <a:cubicBezTo>
                    <a:pt x="3390144" y="1108190"/>
                    <a:pt x="3405030" y="1105239"/>
                    <a:pt x="3416969" y="1097280"/>
                  </a:cubicBezTo>
                  <a:cubicBezTo>
                    <a:pt x="3443665" y="1079483"/>
                    <a:pt x="3493971" y="1039528"/>
                    <a:pt x="3493971" y="1039528"/>
                  </a:cubicBezTo>
                  <a:cubicBezTo>
                    <a:pt x="3539325" y="971495"/>
                    <a:pt x="3482420" y="1055697"/>
                    <a:pt x="3542097" y="972151"/>
                  </a:cubicBezTo>
                  <a:cubicBezTo>
                    <a:pt x="3548821" y="962738"/>
                    <a:pt x="3553168" y="951455"/>
                    <a:pt x="3561348" y="943275"/>
                  </a:cubicBezTo>
                  <a:cubicBezTo>
                    <a:pt x="3569528" y="935095"/>
                    <a:pt x="3581625" y="931763"/>
                    <a:pt x="3590223" y="924025"/>
                  </a:cubicBezTo>
                  <a:cubicBezTo>
                    <a:pt x="3613831" y="902777"/>
                    <a:pt x="3635141" y="879107"/>
                    <a:pt x="3657600" y="856648"/>
                  </a:cubicBezTo>
                  <a:lnTo>
                    <a:pt x="3686476" y="827772"/>
                  </a:lnTo>
                  <a:cubicBezTo>
                    <a:pt x="3707765" y="806483"/>
                    <a:pt x="3717425" y="793047"/>
                    <a:pt x="3744228" y="779646"/>
                  </a:cubicBezTo>
                  <a:cubicBezTo>
                    <a:pt x="3753303" y="775109"/>
                    <a:pt x="3763478" y="773229"/>
                    <a:pt x="3773103" y="770021"/>
                  </a:cubicBezTo>
                  <a:cubicBezTo>
                    <a:pt x="3779520" y="760396"/>
                    <a:pt x="3784174" y="749325"/>
                    <a:pt x="3792354" y="741145"/>
                  </a:cubicBezTo>
                  <a:cubicBezTo>
                    <a:pt x="3841542" y="691957"/>
                    <a:pt x="3909655" y="727421"/>
                    <a:pt x="3975234" y="731520"/>
                  </a:cubicBezTo>
                  <a:cubicBezTo>
                    <a:pt x="3987568" y="734603"/>
                    <a:pt x="4028804" y="743866"/>
                    <a:pt x="4042611" y="750770"/>
                  </a:cubicBezTo>
                  <a:cubicBezTo>
                    <a:pt x="4117249" y="788089"/>
                    <a:pt x="4027782" y="755453"/>
                    <a:pt x="4100362" y="779646"/>
                  </a:cubicBezTo>
                  <a:cubicBezTo>
                    <a:pt x="4106779" y="789271"/>
                    <a:pt x="4110907" y="800904"/>
                    <a:pt x="4119613" y="808522"/>
                  </a:cubicBezTo>
                  <a:cubicBezTo>
                    <a:pt x="4128578" y="816367"/>
                    <a:pt x="4180511" y="855619"/>
                    <a:pt x="4206240" y="856648"/>
                  </a:cubicBezTo>
                  <a:cubicBezTo>
                    <a:pt x="4356950" y="862676"/>
                    <a:pt x="4507832" y="863065"/>
                    <a:pt x="4658628" y="866273"/>
                  </a:cubicBezTo>
                  <a:cubicBezTo>
                    <a:pt x="4677878" y="872690"/>
                    <a:pt x="4699495" y="874268"/>
                    <a:pt x="4716379" y="885524"/>
                  </a:cubicBezTo>
                  <a:cubicBezTo>
                    <a:pt x="4788066" y="933314"/>
                    <a:pt x="4700027" y="871896"/>
                    <a:pt x="4774131" y="933650"/>
                  </a:cubicBezTo>
                  <a:cubicBezTo>
                    <a:pt x="4783018" y="941056"/>
                    <a:pt x="4793593" y="946177"/>
                    <a:pt x="4803007" y="952901"/>
                  </a:cubicBezTo>
                  <a:cubicBezTo>
                    <a:pt x="4816061" y="962225"/>
                    <a:pt x="4827904" y="973274"/>
                    <a:pt x="4841508" y="981776"/>
                  </a:cubicBezTo>
                  <a:cubicBezTo>
                    <a:pt x="4868696" y="998769"/>
                    <a:pt x="4880812" y="1001295"/>
                    <a:pt x="4908884" y="1010652"/>
                  </a:cubicBezTo>
                  <a:cubicBezTo>
                    <a:pt x="4950594" y="1007444"/>
                    <a:pt x="4993429" y="1011173"/>
                    <a:pt x="5034013" y="1001027"/>
                  </a:cubicBezTo>
                  <a:cubicBezTo>
                    <a:pt x="5047219" y="997726"/>
                    <a:pt x="5052554" y="981010"/>
                    <a:pt x="5062889" y="972151"/>
                  </a:cubicBezTo>
                  <a:cubicBezTo>
                    <a:pt x="5075069" y="961711"/>
                    <a:pt x="5089210" y="953715"/>
                    <a:pt x="5101390" y="943275"/>
                  </a:cubicBezTo>
                  <a:cubicBezTo>
                    <a:pt x="5135527" y="914015"/>
                    <a:pt x="5126543" y="909652"/>
                    <a:pt x="5168767" y="885524"/>
                  </a:cubicBezTo>
                  <a:cubicBezTo>
                    <a:pt x="5177576" y="880490"/>
                    <a:pt x="5188017" y="879107"/>
                    <a:pt x="5197642" y="875899"/>
                  </a:cubicBezTo>
                  <a:cubicBezTo>
                    <a:pt x="5207267" y="866274"/>
                    <a:pt x="5215773" y="855380"/>
                    <a:pt x="5226518" y="847023"/>
                  </a:cubicBezTo>
                  <a:cubicBezTo>
                    <a:pt x="5244781" y="832819"/>
                    <a:pt x="5284270" y="808522"/>
                    <a:pt x="5284270" y="808522"/>
                  </a:cubicBezTo>
                  <a:cubicBezTo>
                    <a:pt x="5316112" y="712994"/>
                    <a:pt x="5262689" y="858918"/>
                    <a:pt x="5322771" y="750770"/>
                  </a:cubicBezTo>
                  <a:cubicBezTo>
                    <a:pt x="5332625" y="733032"/>
                    <a:pt x="5330765" y="709903"/>
                    <a:pt x="5342021" y="693019"/>
                  </a:cubicBezTo>
                  <a:cubicBezTo>
                    <a:pt x="5354855" y="673768"/>
                    <a:pt x="5370175" y="655961"/>
                    <a:pt x="5380522" y="635267"/>
                  </a:cubicBezTo>
                  <a:cubicBezTo>
                    <a:pt x="5395620" y="605071"/>
                    <a:pt x="5430315" y="527722"/>
                    <a:pt x="5457524" y="500513"/>
                  </a:cubicBezTo>
                  <a:lnTo>
                    <a:pt x="5486400" y="471637"/>
                  </a:lnTo>
                  <a:cubicBezTo>
                    <a:pt x="5489608" y="462012"/>
                    <a:pt x="5490397" y="451204"/>
                    <a:pt x="5496025" y="442762"/>
                  </a:cubicBezTo>
                  <a:cubicBezTo>
                    <a:pt x="5503576" y="431436"/>
                    <a:pt x="5516187" y="424343"/>
                    <a:pt x="5524901" y="413886"/>
                  </a:cubicBezTo>
                  <a:cubicBezTo>
                    <a:pt x="5532307" y="404999"/>
                    <a:pt x="5538413" y="395054"/>
                    <a:pt x="5544152" y="385010"/>
                  </a:cubicBezTo>
                  <a:cubicBezTo>
                    <a:pt x="5551271" y="372552"/>
                    <a:pt x="5553256" y="356655"/>
                    <a:pt x="5563402" y="346509"/>
                  </a:cubicBezTo>
                  <a:cubicBezTo>
                    <a:pt x="5570576" y="339335"/>
                    <a:pt x="5582653" y="340092"/>
                    <a:pt x="5592278" y="336884"/>
                  </a:cubicBezTo>
                  <a:cubicBezTo>
                    <a:pt x="5653238" y="340092"/>
                    <a:pt x="5714114" y="346509"/>
                    <a:pt x="5775158" y="346509"/>
                  </a:cubicBezTo>
                  <a:cubicBezTo>
                    <a:pt x="5797845" y="346509"/>
                    <a:pt x="5822560" y="347640"/>
                    <a:pt x="5842535" y="336884"/>
                  </a:cubicBezTo>
                  <a:cubicBezTo>
                    <a:pt x="5866505" y="323977"/>
                    <a:pt x="5883953" y="300912"/>
                    <a:pt x="5900287" y="279132"/>
                  </a:cubicBezTo>
                  <a:cubicBezTo>
                    <a:pt x="5909912" y="266298"/>
                    <a:pt x="5919838" y="253685"/>
                    <a:pt x="5929162" y="240631"/>
                  </a:cubicBezTo>
                  <a:cubicBezTo>
                    <a:pt x="5935886" y="231217"/>
                    <a:pt x="5941007" y="220642"/>
                    <a:pt x="5948413" y="211755"/>
                  </a:cubicBezTo>
                  <a:cubicBezTo>
                    <a:pt x="5957127" y="201298"/>
                    <a:pt x="5967664" y="192505"/>
                    <a:pt x="5977289" y="182880"/>
                  </a:cubicBezTo>
                  <a:cubicBezTo>
                    <a:pt x="6008944" y="119569"/>
                    <a:pt x="5978770" y="163999"/>
                    <a:pt x="6025415" y="125128"/>
                  </a:cubicBezTo>
                  <a:cubicBezTo>
                    <a:pt x="6035872" y="116414"/>
                    <a:pt x="6042472" y="103006"/>
                    <a:pt x="6054291" y="96252"/>
                  </a:cubicBezTo>
                  <a:cubicBezTo>
                    <a:pt x="6065777" y="89689"/>
                    <a:pt x="6080072" y="90261"/>
                    <a:pt x="6092792" y="86627"/>
                  </a:cubicBezTo>
                  <a:cubicBezTo>
                    <a:pt x="6113976" y="80575"/>
                    <a:pt x="6153260" y="65382"/>
                    <a:pt x="6169794" y="57751"/>
                  </a:cubicBezTo>
                  <a:cubicBezTo>
                    <a:pt x="6278828" y="7427"/>
                    <a:pt x="6209106" y="24634"/>
                    <a:pt x="6314173" y="9625"/>
                  </a:cubicBezTo>
                  <a:cubicBezTo>
                    <a:pt x="6323798" y="6417"/>
                    <a:pt x="6332903" y="0"/>
                    <a:pt x="6343049" y="0"/>
                  </a:cubicBezTo>
                  <a:cubicBezTo>
                    <a:pt x="6413707" y="0"/>
                    <a:pt x="6484497" y="2594"/>
                    <a:pt x="6554804" y="9625"/>
                  </a:cubicBezTo>
                  <a:cubicBezTo>
                    <a:pt x="6581130" y="12258"/>
                    <a:pt x="6606027" y="22926"/>
                    <a:pt x="6631807" y="28875"/>
                  </a:cubicBezTo>
                  <a:cubicBezTo>
                    <a:pt x="6647748" y="32554"/>
                    <a:pt x="6663891" y="35292"/>
                    <a:pt x="6679933" y="38501"/>
                  </a:cubicBezTo>
                  <a:cubicBezTo>
                    <a:pt x="6692767" y="48126"/>
                    <a:pt x="6704086" y="60202"/>
                    <a:pt x="6718434" y="67376"/>
                  </a:cubicBezTo>
                  <a:cubicBezTo>
                    <a:pt x="6781618" y="98968"/>
                    <a:pt x="6737874" y="43551"/>
                    <a:pt x="6795436" y="115503"/>
                  </a:cubicBezTo>
                  <a:cubicBezTo>
                    <a:pt x="6809889" y="133569"/>
                    <a:pt x="6821103" y="154004"/>
                    <a:pt x="6833937" y="173254"/>
                  </a:cubicBezTo>
                  <a:lnTo>
                    <a:pt x="6853188" y="202130"/>
                  </a:lnTo>
                  <a:cubicBezTo>
                    <a:pt x="6862978" y="241292"/>
                    <a:pt x="6860492" y="243181"/>
                    <a:pt x="6882063" y="279132"/>
                  </a:cubicBezTo>
                  <a:cubicBezTo>
                    <a:pt x="6906137" y="319256"/>
                    <a:pt x="6924100" y="334527"/>
                    <a:pt x="6939815" y="375385"/>
                  </a:cubicBezTo>
                  <a:cubicBezTo>
                    <a:pt x="6950742" y="403794"/>
                    <a:pt x="6961309" y="432483"/>
                    <a:pt x="6968691" y="462012"/>
                  </a:cubicBezTo>
                  <a:lnTo>
                    <a:pt x="6987941" y="539014"/>
                  </a:lnTo>
                  <a:cubicBezTo>
                    <a:pt x="6983022" y="588209"/>
                    <a:pt x="6976476" y="661670"/>
                    <a:pt x="6968691" y="712269"/>
                  </a:cubicBezTo>
                  <a:cubicBezTo>
                    <a:pt x="6966203" y="728438"/>
                    <a:pt x="6962274" y="744353"/>
                    <a:pt x="6959065" y="760395"/>
                  </a:cubicBezTo>
                  <a:cubicBezTo>
                    <a:pt x="6962274" y="901566"/>
                    <a:pt x="6955176" y="1043348"/>
                    <a:pt x="6968691" y="1183907"/>
                  </a:cubicBezTo>
                  <a:cubicBezTo>
                    <a:pt x="6971438" y="1212472"/>
                    <a:pt x="6998118" y="1233685"/>
                    <a:pt x="7007192" y="1260909"/>
                  </a:cubicBezTo>
                  <a:cubicBezTo>
                    <a:pt x="7010400" y="1270534"/>
                    <a:pt x="7012820" y="1280459"/>
                    <a:pt x="7016817" y="1289785"/>
                  </a:cubicBezTo>
                  <a:cubicBezTo>
                    <a:pt x="7022469" y="1302973"/>
                    <a:pt x="7029651" y="1315452"/>
                    <a:pt x="7036068" y="1328286"/>
                  </a:cubicBezTo>
                  <a:cubicBezTo>
                    <a:pt x="7039276" y="1341120"/>
                    <a:pt x="7040482" y="1354628"/>
                    <a:pt x="7045693" y="1366787"/>
                  </a:cubicBezTo>
                  <a:cubicBezTo>
                    <a:pt x="7057849" y="1395153"/>
                    <a:pt x="7073995" y="1401411"/>
                    <a:pt x="7093819" y="1424539"/>
                  </a:cubicBezTo>
                  <a:cubicBezTo>
                    <a:pt x="7104259" y="1436719"/>
                    <a:pt x="7114193" y="1449436"/>
                    <a:pt x="7122695" y="1463040"/>
                  </a:cubicBezTo>
                  <a:cubicBezTo>
                    <a:pt x="7130300" y="1475207"/>
                    <a:pt x="7131799" y="1491395"/>
                    <a:pt x="7141945" y="1501541"/>
                  </a:cubicBezTo>
                  <a:cubicBezTo>
                    <a:pt x="7158305" y="1517901"/>
                    <a:pt x="7180446" y="1527208"/>
                    <a:pt x="7199697" y="1540042"/>
                  </a:cubicBezTo>
                  <a:cubicBezTo>
                    <a:pt x="7209322" y="1546459"/>
                    <a:pt x="7220393" y="1551112"/>
                    <a:pt x="7228573" y="1559292"/>
                  </a:cubicBezTo>
                  <a:cubicBezTo>
                    <a:pt x="7238198" y="1568917"/>
                    <a:pt x="7246992" y="1579454"/>
                    <a:pt x="7257449" y="1588168"/>
                  </a:cubicBezTo>
                  <a:cubicBezTo>
                    <a:pt x="7266336" y="1595574"/>
                    <a:pt x="7276911" y="1600695"/>
                    <a:pt x="7286324" y="1607419"/>
                  </a:cubicBezTo>
                  <a:cubicBezTo>
                    <a:pt x="7299378" y="1616743"/>
                    <a:pt x="7312645" y="1625854"/>
                    <a:pt x="7324825" y="1636294"/>
                  </a:cubicBezTo>
                  <a:cubicBezTo>
                    <a:pt x="7335160" y="1645153"/>
                    <a:pt x="7343244" y="1656456"/>
                    <a:pt x="7353701" y="1665170"/>
                  </a:cubicBezTo>
                  <a:cubicBezTo>
                    <a:pt x="7362588" y="1672576"/>
                    <a:pt x="7373690" y="1677015"/>
                    <a:pt x="7382577" y="1684421"/>
                  </a:cubicBezTo>
                  <a:cubicBezTo>
                    <a:pt x="7393034" y="1693135"/>
                    <a:pt x="7400376" y="1705384"/>
                    <a:pt x="7411453" y="1713296"/>
                  </a:cubicBezTo>
                  <a:cubicBezTo>
                    <a:pt x="7423129" y="1721636"/>
                    <a:pt x="7438278" y="1724207"/>
                    <a:pt x="7449954" y="1732547"/>
                  </a:cubicBezTo>
                  <a:cubicBezTo>
                    <a:pt x="7461031" y="1740459"/>
                    <a:pt x="7467940" y="1753256"/>
                    <a:pt x="7478830" y="1761423"/>
                  </a:cubicBezTo>
                  <a:cubicBezTo>
                    <a:pt x="7493796" y="1772648"/>
                    <a:pt x="7511023" y="1780494"/>
                    <a:pt x="7526956" y="1790299"/>
                  </a:cubicBezTo>
                  <a:cubicBezTo>
                    <a:pt x="7617496" y="1846016"/>
                    <a:pt x="7573579" y="1830831"/>
                    <a:pt x="7642459" y="1848050"/>
                  </a:cubicBezTo>
                  <a:cubicBezTo>
                    <a:pt x="7652084" y="1854467"/>
                    <a:pt x="7660702" y="1862744"/>
                    <a:pt x="7671335" y="1867301"/>
                  </a:cubicBezTo>
                  <a:cubicBezTo>
                    <a:pt x="7683494" y="1872512"/>
                    <a:pt x="7697165" y="1873125"/>
                    <a:pt x="7709836" y="1876926"/>
                  </a:cubicBezTo>
                  <a:cubicBezTo>
                    <a:pt x="7729272" y="1882757"/>
                    <a:pt x="7748337" y="1889759"/>
                    <a:pt x="7767588" y="1896176"/>
                  </a:cubicBezTo>
                  <a:lnTo>
                    <a:pt x="7796463" y="1905802"/>
                  </a:lnTo>
                  <a:cubicBezTo>
                    <a:pt x="7806088" y="1909011"/>
                    <a:pt x="7816897" y="1909799"/>
                    <a:pt x="7825339" y="1915427"/>
                  </a:cubicBezTo>
                  <a:cubicBezTo>
                    <a:pt x="7856975" y="1936517"/>
                    <a:pt x="7848224" y="1934341"/>
                    <a:pt x="7883091" y="1944303"/>
                  </a:cubicBezTo>
                  <a:cubicBezTo>
                    <a:pt x="7901414" y="1949538"/>
                    <a:pt x="7970190" y="1964027"/>
                    <a:pt x="7979343" y="1973179"/>
                  </a:cubicBezTo>
                  <a:lnTo>
                    <a:pt x="7988969" y="1982804"/>
                  </a:lnTo>
                </a:path>
              </a:pathLst>
            </a:cu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TextBox 14"/>
          <p:cNvSpPr txBox="1">
            <a:spLocks noChangeAspect="1"/>
          </p:cNvSpPr>
          <p:nvPr/>
        </p:nvSpPr>
        <p:spPr>
          <a:xfrm rot="20797291">
            <a:off x="954449" y="2477961"/>
            <a:ext cx="1302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Regolith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222023" y="2939151"/>
            <a:ext cx="46618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 smtClean="0"/>
              <a:t>Why is dust important here?</a:t>
            </a:r>
            <a:endParaRPr lang="en-US" sz="2800" i="1" dirty="0"/>
          </a:p>
        </p:txBody>
      </p:sp>
      <p:sp>
        <p:nvSpPr>
          <p:cNvPr id="19" name="TextBox 18">
            <a:hlinkClick r:id="rId6" action="ppaction://hlinksldjump"/>
          </p:cNvPr>
          <p:cNvSpPr txBox="1"/>
          <p:nvPr/>
        </p:nvSpPr>
        <p:spPr>
          <a:xfrm>
            <a:off x="2122517" y="6429345"/>
            <a:ext cx="1438471" cy="400110"/>
          </a:xfrm>
          <a:prstGeom prst="rec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000" dirty="0" smtClean="0"/>
              <a:t>Study Area</a:t>
            </a:r>
            <a:endParaRPr lang="en-US" sz="2000" dirty="0"/>
          </a:p>
        </p:txBody>
      </p:sp>
      <p:sp>
        <p:nvSpPr>
          <p:cNvPr id="20" name="TextBox 19">
            <a:hlinkClick r:id="rId7" action="ppaction://hlinksldjump"/>
          </p:cNvPr>
          <p:cNvSpPr txBox="1"/>
          <p:nvPr/>
        </p:nvSpPr>
        <p:spPr>
          <a:xfrm>
            <a:off x="196790" y="6429345"/>
            <a:ext cx="1253869" cy="400110"/>
          </a:xfrm>
          <a:prstGeom prst="rect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000" dirty="0" smtClean="0"/>
              <a:t>Overview</a:t>
            </a:r>
            <a:endParaRPr lang="en-US" sz="2000" dirty="0"/>
          </a:p>
        </p:txBody>
      </p:sp>
      <p:sp>
        <p:nvSpPr>
          <p:cNvPr id="21" name="TextBox 20">
            <a:hlinkClick r:id="rId8" action="ppaction://hlinksldjump"/>
          </p:cNvPr>
          <p:cNvSpPr txBox="1"/>
          <p:nvPr/>
        </p:nvSpPr>
        <p:spPr>
          <a:xfrm>
            <a:off x="4232846" y="6429345"/>
            <a:ext cx="984565" cy="400110"/>
          </a:xfrm>
          <a:prstGeom prst="rec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000" dirty="0" smtClean="0"/>
              <a:t>Design</a:t>
            </a:r>
            <a:endParaRPr lang="en-US" sz="2000" dirty="0"/>
          </a:p>
        </p:txBody>
      </p:sp>
      <p:sp>
        <p:nvSpPr>
          <p:cNvPr id="22" name="TextBox 21">
            <a:hlinkClick r:id="rId9" action="ppaction://hlinksldjump"/>
          </p:cNvPr>
          <p:cNvSpPr txBox="1"/>
          <p:nvPr/>
        </p:nvSpPr>
        <p:spPr>
          <a:xfrm>
            <a:off x="5889269" y="6429345"/>
            <a:ext cx="1040670" cy="400110"/>
          </a:xfrm>
          <a:prstGeom prst="rec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000" dirty="0" smtClean="0"/>
              <a:t>Results</a:t>
            </a:r>
            <a:endParaRPr lang="en-US" sz="2000" dirty="0"/>
          </a:p>
        </p:txBody>
      </p:sp>
      <p:sp>
        <p:nvSpPr>
          <p:cNvPr id="23" name="TextBox 22">
            <a:hlinkClick r:id="rId10" action="ppaction://hlinksldjump"/>
          </p:cNvPr>
          <p:cNvSpPr txBox="1"/>
          <p:nvPr/>
        </p:nvSpPr>
        <p:spPr>
          <a:xfrm>
            <a:off x="7601797" y="6419820"/>
            <a:ext cx="1281120" cy="400110"/>
          </a:xfrm>
          <a:prstGeom prst="rec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000" dirty="0" smtClean="0"/>
              <a:t>Summary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449792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467" y="457200"/>
            <a:ext cx="4038600" cy="563562"/>
          </a:xfrm>
        </p:spPr>
        <p:txBody>
          <a:bodyPr/>
          <a:lstStyle/>
          <a:p>
            <a:r>
              <a:rPr lang="en-US" sz="3200" dirty="0"/>
              <a:t>T</a:t>
            </a:r>
            <a:r>
              <a:rPr lang="en-US" sz="3200" dirty="0" smtClean="0"/>
              <a:t>hanks to…</a:t>
            </a:r>
            <a:endParaRPr lang="en-US" sz="3200" dirty="0"/>
          </a:p>
        </p:txBody>
      </p:sp>
      <p:sp>
        <p:nvSpPr>
          <p:cNvPr id="4" name="Content Placeholder 4"/>
          <p:cNvSpPr>
            <a:spLocks noGrp="1"/>
          </p:cNvSpPr>
          <p:nvPr>
            <p:ph idx="1"/>
          </p:nvPr>
        </p:nvSpPr>
        <p:spPr>
          <a:xfrm>
            <a:off x="5734852" y="4419600"/>
            <a:ext cx="3428198" cy="1905000"/>
          </a:xfrm>
          <a:solidFill>
            <a:schemeClr val="bg1"/>
          </a:solidFill>
        </p:spPr>
        <p:txBody>
          <a:bodyPr/>
          <a:lstStyle/>
          <a:p>
            <a:r>
              <a:rPr lang="en-US" sz="1600" dirty="0" smtClean="0"/>
              <a:t>Emily Attwood, Sam O’Keefe, and Paul Quackenbush</a:t>
            </a:r>
          </a:p>
          <a:p>
            <a:r>
              <a:rPr lang="en-US" sz="1600" dirty="0" smtClean="0"/>
              <a:t>Tony Desautels and Chris Goodrich</a:t>
            </a:r>
          </a:p>
          <a:p>
            <a:r>
              <a:rPr lang="en-US" sz="1600" dirty="0" smtClean="0"/>
              <a:t>NSF-EAR-1524476</a:t>
            </a:r>
          </a:p>
          <a:p>
            <a:r>
              <a:rPr lang="en-US" sz="1600" dirty="0" smtClean="0"/>
              <a:t>USFS-Ashley National Forest</a:t>
            </a:r>
          </a:p>
          <a:p>
            <a:r>
              <a:rPr lang="en-US" sz="1600" dirty="0" smtClean="0"/>
              <a:t>Middlebury College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733637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6057" y="1"/>
            <a:ext cx="2317943" cy="2285999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152400" y="2514600"/>
            <a:ext cx="1447800" cy="381000"/>
            <a:chOff x="1600200" y="1752600"/>
            <a:chExt cx="1447800" cy="381000"/>
          </a:xfrm>
        </p:grpSpPr>
        <p:cxnSp>
          <p:nvCxnSpPr>
            <p:cNvPr id="9" name="Straight Arrow Connector 8"/>
            <p:cNvCxnSpPr/>
            <p:nvPr/>
          </p:nvCxnSpPr>
          <p:spPr>
            <a:xfrm>
              <a:off x="1600200" y="2133600"/>
              <a:ext cx="1447800" cy="0"/>
            </a:xfrm>
            <a:prstGeom prst="straightConnector1">
              <a:avLst/>
            </a:prstGeom>
            <a:ln w="635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1676400" y="1752600"/>
              <a:ext cx="11079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NW wind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2076881" y="1752600"/>
            <a:ext cx="1447800" cy="369332"/>
            <a:chOff x="2076881" y="1752600"/>
            <a:chExt cx="1447800" cy="369332"/>
          </a:xfrm>
        </p:grpSpPr>
        <p:cxnSp>
          <p:nvCxnSpPr>
            <p:cNvPr id="13" name="Straight Arrow Connector 12"/>
            <p:cNvCxnSpPr/>
            <p:nvPr/>
          </p:nvCxnSpPr>
          <p:spPr>
            <a:xfrm flipH="1">
              <a:off x="2076881" y="2112286"/>
              <a:ext cx="1447800" cy="0"/>
            </a:xfrm>
            <a:prstGeom prst="straightConnector1">
              <a:avLst/>
            </a:prstGeom>
            <a:ln w="635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/>
            <p:cNvSpPr txBox="1"/>
            <p:nvPr/>
          </p:nvSpPr>
          <p:spPr>
            <a:xfrm>
              <a:off x="2362200" y="1752600"/>
              <a:ext cx="8771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S wind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0" y="173326"/>
            <a:ext cx="3810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An active sampler was deployed at a location with a strongly bimodal wind regime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8" name="TextBox 17">
            <a:hlinkClick r:id="rId4" action="ppaction://hlinksldjump"/>
          </p:cNvPr>
          <p:cNvSpPr txBox="1"/>
          <p:nvPr/>
        </p:nvSpPr>
        <p:spPr>
          <a:xfrm>
            <a:off x="2122517" y="6429345"/>
            <a:ext cx="1438471" cy="400110"/>
          </a:xfrm>
          <a:prstGeom prst="rec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000" dirty="0" smtClean="0"/>
              <a:t>Study Area</a:t>
            </a:r>
            <a:endParaRPr lang="en-US" sz="2000" dirty="0"/>
          </a:p>
        </p:txBody>
      </p:sp>
      <p:sp>
        <p:nvSpPr>
          <p:cNvPr id="19" name="TextBox 18">
            <a:hlinkClick r:id="rId5" action="ppaction://hlinksldjump"/>
          </p:cNvPr>
          <p:cNvSpPr txBox="1"/>
          <p:nvPr/>
        </p:nvSpPr>
        <p:spPr>
          <a:xfrm>
            <a:off x="196790" y="6429345"/>
            <a:ext cx="1253869" cy="400110"/>
          </a:xfrm>
          <a:prstGeom prst="rect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000" dirty="0" smtClean="0"/>
              <a:t>Overview</a:t>
            </a:r>
            <a:endParaRPr lang="en-US" sz="2000" dirty="0"/>
          </a:p>
        </p:txBody>
      </p:sp>
      <p:sp>
        <p:nvSpPr>
          <p:cNvPr id="20" name="TextBox 19">
            <a:hlinkClick r:id="rId6" action="ppaction://hlinksldjump"/>
          </p:cNvPr>
          <p:cNvSpPr txBox="1"/>
          <p:nvPr/>
        </p:nvSpPr>
        <p:spPr>
          <a:xfrm>
            <a:off x="4232846" y="6429345"/>
            <a:ext cx="984565" cy="400110"/>
          </a:xfrm>
          <a:prstGeom prst="rec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000" dirty="0" smtClean="0"/>
              <a:t>Design</a:t>
            </a:r>
            <a:endParaRPr lang="en-US" sz="2000" dirty="0"/>
          </a:p>
        </p:txBody>
      </p:sp>
      <p:sp>
        <p:nvSpPr>
          <p:cNvPr id="21" name="TextBox 20">
            <a:hlinkClick r:id="rId7" action="ppaction://hlinksldjump"/>
          </p:cNvPr>
          <p:cNvSpPr txBox="1"/>
          <p:nvPr/>
        </p:nvSpPr>
        <p:spPr>
          <a:xfrm>
            <a:off x="5889269" y="6429345"/>
            <a:ext cx="1040670" cy="400110"/>
          </a:xfrm>
          <a:prstGeom prst="rec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000" dirty="0" smtClean="0"/>
              <a:t>Results</a:t>
            </a:r>
            <a:endParaRPr lang="en-US" sz="2000" dirty="0"/>
          </a:p>
        </p:txBody>
      </p:sp>
      <p:sp>
        <p:nvSpPr>
          <p:cNvPr id="22" name="TextBox 21">
            <a:hlinkClick r:id="rId8" action="ppaction://hlinksldjump"/>
          </p:cNvPr>
          <p:cNvSpPr txBox="1"/>
          <p:nvPr/>
        </p:nvSpPr>
        <p:spPr>
          <a:xfrm>
            <a:off x="7601797" y="6419820"/>
            <a:ext cx="1281120" cy="400110"/>
          </a:xfrm>
          <a:prstGeom prst="rec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000" dirty="0" smtClean="0"/>
              <a:t>Summary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050728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1000" y="457200"/>
            <a:ext cx="4038600" cy="5262979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Hypothesis:</a:t>
            </a:r>
          </a:p>
          <a:p>
            <a:pPr algn="ctr"/>
            <a:endParaRPr lang="en-US" sz="2800" b="1" dirty="0" smtClean="0">
              <a:solidFill>
                <a:schemeClr val="bg1"/>
              </a:solidFill>
            </a:endParaRPr>
          </a:p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If dust is globally sourced, then NW and S samples will be </a:t>
            </a:r>
            <a:r>
              <a:rPr lang="en-US" sz="2800" u="sng" dirty="0" smtClean="0">
                <a:solidFill>
                  <a:schemeClr val="bg1"/>
                </a:solidFill>
              </a:rPr>
              <a:t>similar</a:t>
            </a:r>
            <a:r>
              <a:rPr lang="en-US" sz="2800" dirty="0" smtClean="0">
                <a:solidFill>
                  <a:schemeClr val="bg1"/>
                </a:solidFill>
              </a:rPr>
              <a:t>.</a:t>
            </a:r>
          </a:p>
          <a:p>
            <a:pPr algn="ctr"/>
            <a:endParaRPr lang="en-US" sz="2800" dirty="0" smtClean="0">
              <a:solidFill>
                <a:schemeClr val="bg1"/>
              </a:solidFill>
            </a:endParaRPr>
          </a:p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If local and regional </a:t>
            </a:r>
            <a:r>
              <a:rPr lang="en-US" sz="2800" dirty="0">
                <a:solidFill>
                  <a:schemeClr val="bg1"/>
                </a:solidFill>
              </a:rPr>
              <a:t>sources of dust are </a:t>
            </a:r>
            <a:r>
              <a:rPr lang="en-US" sz="2800" dirty="0" smtClean="0">
                <a:solidFill>
                  <a:schemeClr val="bg1"/>
                </a:solidFill>
              </a:rPr>
              <a:t>important, then NW and S samples will be </a:t>
            </a:r>
            <a:r>
              <a:rPr lang="en-US" sz="2800" u="sng" dirty="0" smtClean="0">
                <a:solidFill>
                  <a:schemeClr val="bg1"/>
                </a:solidFill>
              </a:rPr>
              <a:t>different</a:t>
            </a:r>
            <a:r>
              <a:rPr lang="en-US" sz="2800" dirty="0" smtClean="0">
                <a:solidFill>
                  <a:schemeClr val="bg1"/>
                </a:solidFill>
              </a:rPr>
              <a:t>.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hlinkClick r:id="rId3" action="ppaction://hlinksldjump"/>
          </p:cNvPr>
          <p:cNvSpPr txBox="1"/>
          <p:nvPr/>
        </p:nvSpPr>
        <p:spPr>
          <a:xfrm>
            <a:off x="2122517" y="6429345"/>
            <a:ext cx="1438471" cy="400110"/>
          </a:xfrm>
          <a:prstGeom prst="rec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000" dirty="0" smtClean="0"/>
              <a:t>Study Area</a:t>
            </a:r>
            <a:endParaRPr lang="en-US" sz="2000" dirty="0"/>
          </a:p>
        </p:txBody>
      </p:sp>
      <p:sp>
        <p:nvSpPr>
          <p:cNvPr id="6" name="TextBox 5">
            <a:hlinkClick r:id="rId4" action="ppaction://hlinksldjump"/>
          </p:cNvPr>
          <p:cNvSpPr txBox="1"/>
          <p:nvPr/>
        </p:nvSpPr>
        <p:spPr>
          <a:xfrm>
            <a:off x="196790" y="6429345"/>
            <a:ext cx="1253869" cy="400110"/>
          </a:xfrm>
          <a:prstGeom prst="rect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000" dirty="0" smtClean="0"/>
              <a:t>Overview</a:t>
            </a:r>
            <a:endParaRPr lang="en-US" sz="2000" dirty="0"/>
          </a:p>
        </p:txBody>
      </p:sp>
      <p:sp>
        <p:nvSpPr>
          <p:cNvPr id="7" name="TextBox 6">
            <a:hlinkClick r:id="rId5" action="ppaction://hlinksldjump"/>
          </p:cNvPr>
          <p:cNvSpPr txBox="1"/>
          <p:nvPr/>
        </p:nvSpPr>
        <p:spPr>
          <a:xfrm>
            <a:off x="4232846" y="6429345"/>
            <a:ext cx="984565" cy="400110"/>
          </a:xfrm>
          <a:prstGeom prst="rec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000" dirty="0" smtClean="0"/>
              <a:t>Design</a:t>
            </a:r>
            <a:endParaRPr lang="en-US" sz="2000" dirty="0"/>
          </a:p>
        </p:txBody>
      </p:sp>
      <p:sp>
        <p:nvSpPr>
          <p:cNvPr id="8" name="TextBox 7">
            <a:hlinkClick r:id="rId6" action="ppaction://hlinksldjump"/>
          </p:cNvPr>
          <p:cNvSpPr txBox="1"/>
          <p:nvPr/>
        </p:nvSpPr>
        <p:spPr>
          <a:xfrm>
            <a:off x="5889269" y="6429345"/>
            <a:ext cx="1040670" cy="400110"/>
          </a:xfrm>
          <a:prstGeom prst="rec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000" dirty="0" smtClean="0"/>
              <a:t>Results</a:t>
            </a:r>
            <a:endParaRPr lang="en-US" sz="2000" dirty="0"/>
          </a:p>
        </p:txBody>
      </p:sp>
      <p:sp>
        <p:nvSpPr>
          <p:cNvPr id="9" name="TextBox 8">
            <a:hlinkClick r:id="rId7" action="ppaction://hlinksldjump"/>
          </p:cNvPr>
          <p:cNvSpPr txBox="1"/>
          <p:nvPr/>
        </p:nvSpPr>
        <p:spPr>
          <a:xfrm>
            <a:off x="7601797" y="6419820"/>
            <a:ext cx="1281120" cy="400110"/>
          </a:xfrm>
          <a:prstGeom prst="rec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000" dirty="0" smtClean="0"/>
              <a:t>Summary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032244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1000" y="457200"/>
            <a:ext cx="4267200" cy="2246769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Methods:</a:t>
            </a:r>
          </a:p>
          <a:p>
            <a:endParaRPr lang="en-US" sz="2800" b="1" dirty="0" smtClean="0">
              <a:solidFill>
                <a:schemeClr val="bg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bg1"/>
                </a:solidFill>
              </a:rPr>
              <a:t>Grain Size Analysis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bg1"/>
                </a:solidFill>
              </a:rPr>
              <a:t>XRD mineralogy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bg1"/>
                </a:solidFill>
              </a:rPr>
              <a:t>ICP-MS geochemistry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hlinkClick r:id="rId3" action="ppaction://hlinksldjump"/>
          </p:cNvPr>
          <p:cNvSpPr txBox="1"/>
          <p:nvPr/>
        </p:nvSpPr>
        <p:spPr>
          <a:xfrm>
            <a:off x="2122517" y="6429345"/>
            <a:ext cx="1438471" cy="400110"/>
          </a:xfrm>
          <a:prstGeom prst="rec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000" dirty="0" smtClean="0"/>
              <a:t>Study Area</a:t>
            </a:r>
            <a:endParaRPr lang="en-US" sz="2000" dirty="0"/>
          </a:p>
        </p:txBody>
      </p:sp>
      <p:sp>
        <p:nvSpPr>
          <p:cNvPr id="6" name="TextBox 5">
            <a:hlinkClick r:id="rId4" action="ppaction://hlinksldjump"/>
          </p:cNvPr>
          <p:cNvSpPr txBox="1"/>
          <p:nvPr/>
        </p:nvSpPr>
        <p:spPr>
          <a:xfrm>
            <a:off x="196790" y="6429345"/>
            <a:ext cx="1253869" cy="400110"/>
          </a:xfrm>
          <a:prstGeom prst="rect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000" dirty="0" smtClean="0"/>
              <a:t>Overview</a:t>
            </a:r>
            <a:endParaRPr lang="en-US" sz="2000" dirty="0"/>
          </a:p>
        </p:txBody>
      </p:sp>
      <p:sp>
        <p:nvSpPr>
          <p:cNvPr id="7" name="TextBox 6">
            <a:hlinkClick r:id="rId5" action="ppaction://hlinksldjump"/>
          </p:cNvPr>
          <p:cNvSpPr txBox="1"/>
          <p:nvPr/>
        </p:nvSpPr>
        <p:spPr>
          <a:xfrm>
            <a:off x="4232846" y="6429345"/>
            <a:ext cx="984565" cy="400110"/>
          </a:xfrm>
          <a:prstGeom prst="rec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000" dirty="0" smtClean="0"/>
              <a:t>Design</a:t>
            </a:r>
            <a:endParaRPr lang="en-US" sz="2000" dirty="0"/>
          </a:p>
        </p:txBody>
      </p:sp>
      <p:sp>
        <p:nvSpPr>
          <p:cNvPr id="8" name="TextBox 7">
            <a:hlinkClick r:id="rId6" action="ppaction://hlinksldjump"/>
          </p:cNvPr>
          <p:cNvSpPr txBox="1"/>
          <p:nvPr/>
        </p:nvSpPr>
        <p:spPr>
          <a:xfrm>
            <a:off x="5889269" y="6429345"/>
            <a:ext cx="1040670" cy="400110"/>
          </a:xfrm>
          <a:prstGeom prst="rec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000" dirty="0" smtClean="0"/>
              <a:t>Results</a:t>
            </a:r>
            <a:endParaRPr lang="en-US" sz="2000" dirty="0"/>
          </a:p>
        </p:txBody>
      </p:sp>
      <p:sp>
        <p:nvSpPr>
          <p:cNvPr id="9" name="TextBox 8">
            <a:hlinkClick r:id="rId7" action="ppaction://hlinksldjump"/>
          </p:cNvPr>
          <p:cNvSpPr txBox="1"/>
          <p:nvPr/>
        </p:nvSpPr>
        <p:spPr>
          <a:xfrm>
            <a:off x="7601797" y="6419820"/>
            <a:ext cx="1281120" cy="400110"/>
          </a:xfrm>
          <a:prstGeom prst="rec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000" dirty="0" smtClean="0"/>
              <a:t>Summary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029923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392" y="0"/>
            <a:ext cx="7875215" cy="68580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4191000" y="3117655"/>
            <a:ext cx="789241" cy="463744"/>
          </a:xfrm>
          <a:prstGeom prst="rect">
            <a:avLst/>
          </a:prstGeom>
          <a:noFill/>
          <a:ln w="508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" name="TextBox 1"/>
          <p:cNvSpPr txBox="1"/>
          <p:nvPr/>
        </p:nvSpPr>
        <p:spPr>
          <a:xfrm>
            <a:off x="5274733" y="0"/>
            <a:ext cx="3234873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Uinta Mountains</a:t>
            </a:r>
            <a:endParaRPr lang="en-US" sz="3200" dirty="0"/>
          </a:p>
        </p:txBody>
      </p:sp>
      <p:sp>
        <p:nvSpPr>
          <p:cNvPr id="8" name="TextBox 7">
            <a:hlinkClick r:id="rId3" action="ppaction://hlinksldjump"/>
          </p:cNvPr>
          <p:cNvSpPr txBox="1"/>
          <p:nvPr/>
        </p:nvSpPr>
        <p:spPr>
          <a:xfrm>
            <a:off x="2122517" y="6429345"/>
            <a:ext cx="1438471" cy="400110"/>
          </a:xfrm>
          <a:prstGeom prst="rect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000" dirty="0" smtClean="0"/>
              <a:t>Study Area</a:t>
            </a:r>
            <a:endParaRPr lang="en-US" sz="2000" dirty="0"/>
          </a:p>
        </p:txBody>
      </p:sp>
      <p:sp>
        <p:nvSpPr>
          <p:cNvPr id="9" name="TextBox 8">
            <a:hlinkClick r:id="rId4" action="ppaction://hlinksldjump"/>
          </p:cNvPr>
          <p:cNvSpPr txBox="1"/>
          <p:nvPr/>
        </p:nvSpPr>
        <p:spPr>
          <a:xfrm>
            <a:off x="196790" y="6429345"/>
            <a:ext cx="1253869" cy="400110"/>
          </a:xfrm>
          <a:prstGeom prst="rec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000" dirty="0" smtClean="0"/>
              <a:t>Overview</a:t>
            </a:r>
            <a:endParaRPr lang="en-US" sz="2000" dirty="0"/>
          </a:p>
        </p:txBody>
      </p:sp>
      <p:sp>
        <p:nvSpPr>
          <p:cNvPr id="10" name="TextBox 9">
            <a:hlinkClick r:id="rId5" action="ppaction://hlinksldjump"/>
          </p:cNvPr>
          <p:cNvSpPr txBox="1"/>
          <p:nvPr/>
        </p:nvSpPr>
        <p:spPr>
          <a:xfrm>
            <a:off x="4232846" y="6429345"/>
            <a:ext cx="984565" cy="400110"/>
          </a:xfrm>
          <a:prstGeom prst="rec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000" dirty="0" smtClean="0"/>
              <a:t>Design</a:t>
            </a:r>
            <a:endParaRPr lang="en-US" sz="2000" dirty="0"/>
          </a:p>
        </p:txBody>
      </p:sp>
      <p:sp>
        <p:nvSpPr>
          <p:cNvPr id="11" name="TextBox 10">
            <a:hlinkClick r:id="rId6" action="ppaction://hlinksldjump"/>
          </p:cNvPr>
          <p:cNvSpPr txBox="1"/>
          <p:nvPr/>
        </p:nvSpPr>
        <p:spPr>
          <a:xfrm>
            <a:off x="5889269" y="6429345"/>
            <a:ext cx="1040670" cy="400110"/>
          </a:xfrm>
          <a:prstGeom prst="rec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000" dirty="0" smtClean="0"/>
              <a:t>Results</a:t>
            </a:r>
            <a:endParaRPr lang="en-US" sz="2000" dirty="0"/>
          </a:p>
        </p:txBody>
      </p:sp>
      <p:sp>
        <p:nvSpPr>
          <p:cNvPr id="12" name="TextBox 11">
            <a:hlinkClick r:id="rId7" action="ppaction://hlinksldjump"/>
          </p:cNvPr>
          <p:cNvSpPr txBox="1"/>
          <p:nvPr/>
        </p:nvSpPr>
        <p:spPr>
          <a:xfrm>
            <a:off x="7601797" y="6419820"/>
            <a:ext cx="1281120" cy="400110"/>
          </a:xfrm>
          <a:prstGeom prst="rec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000" dirty="0" smtClean="0"/>
              <a:t>Summary</a:t>
            </a:r>
            <a:endParaRPr lang="en-US" sz="2000" dirty="0"/>
          </a:p>
        </p:txBody>
      </p:sp>
      <p:sp>
        <p:nvSpPr>
          <p:cNvPr id="4" name="TextBox 3"/>
          <p:cNvSpPr txBox="1"/>
          <p:nvPr/>
        </p:nvSpPr>
        <p:spPr>
          <a:xfrm>
            <a:off x="3840111" y="4221628"/>
            <a:ext cx="13773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i="1" dirty="0" smtClean="0">
                <a:solidFill>
                  <a:schemeClr val="bg1"/>
                </a:solidFill>
              </a:rPr>
              <a:t>Possible</a:t>
            </a:r>
          </a:p>
          <a:p>
            <a:pPr algn="ctr"/>
            <a:r>
              <a:rPr lang="en-US" i="1" dirty="0" smtClean="0">
                <a:solidFill>
                  <a:schemeClr val="bg1"/>
                </a:solidFill>
              </a:rPr>
              <a:t>dust source</a:t>
            </a:r>
            <a:endParaRPr lang="en-US" i="1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174163" y="2935068"/>
            <a:ext cx="13773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i="1" dirty="0" smtClean="0">
                <a:solidFill>
                  <a:schemeClr val="bg1"/>
                </a:solidFill>
              </a:rPr>
              <a:t>Possible</a:t>
            </a:r>
          </a:p>
          <a:p>
            <a:pPr algn="ctr"/>
            <a:r>
              <a:rPr lang="en-US" i="1" dirty="0" smtClean="0">
                <a:solidFill>
                  <a:schemeClr val="bg1"/>
                </a:solidFill>
              </a:rPr>
              <a:t>dust source</a:t>
            </a:r>
            <a:endParaRPr lang="en-US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5894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7635"/>
            <a:ext cx="9144000" cy="5502729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228600" y="5715000"/>
            <a:ext cx="3048000" cy="369332"/>
            <a:chOff x="228600" y="5715000"/>
            <a:chExt cx="3048000" cy="369332"/>
          </a:xfrm>
        </p:grpSpPr>
        <p:cxnSp>
          <p:nvCxnSpPr>
            <p:cNvPr id="4" name="Straight Connector 3"/>
            <p:cNvCxnSpPr/>
            <p:nvPr/>
          </p:nvCxnSpPr>
          <p:spPr>
            <a:xfrm flipH="1">
              <a:off x="228600" y="6019800"/>
              <a:ext cx="3048000" cy="0"/>
            </a:xfrm>
            <a:prstGeom prst="line">
              <a:avLst/>
            </a:prstGeom>
            <a:ln w="508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TextBox 4"/>
            <p:cNvSpPr txBox="1"/>
            <p:nvPr/>
          </p:nvSpPr>
          <p:spPr>
            <a:xfrm>
              <a:off x="1346079" y="5715000"/>
              <a:ext cx="8130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50 km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460137" y="277525"/>
            <a:ext cx="84802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The Uinta Mountains were extensively glaciated during the Pleistocene…</a:t>
            </a:r>
            <a:endParaRPr lang="en-US" sz="2000" dirty="0"/>
          </a:p>
        </p:txBody>
      </p:sp>
      <p:sp>
        <p:nvSpPr>
          <p:cNvPr id="9" name="TextBox 8">
            <a:hlinkClick r:id="rId3" action="ppaction://hlinksldjump"/>
          </p:cNvPr>
          <p:cNvSpPr txBox="1"/>
          <p:nvPr/>
        </p:nvSpPr>
        <p:spPr>
          <a:xfrm>
            <a:off x="2122517" y="6429345"/>
            <a:ext cx="1438471" cy="400110"/>
          </a:xfrm>
          <a:prstGeom prst="rect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000" dirty="0" smtClean="0"/>
              <a:t>Study Area</a:t>
            </a:r>
            <a:endParaRPr lang="en-US" sz="2000" dirty="0"/>
          </a:p>
        </p:txBody>
      </p:sp>
      <p:sp>
        <p:nvSpPr>
          <p:cNvPr id="10" name="TextBox 9">
            <a:hlinkClick r:id="rId4" action="ppaction://hlinksldjump"/>
          </p:cNvPr>
          <p:cNvSpPr txBox="1"/>
          <p:nvPr/>
        </p:nvSpPr>
        <p:spPr>
          <a:xfrm>
            <a:off x="196790" y="6429345"/>
            <a:ext cx="1253869" cy="400110"/>
          </a:xfrm>
          <a:prstGeom prst="rec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000" dirty="0" smtClean="0"/>
              <a:t>Overview</a:t>
            </a:r>
            <a:endParaRPr lang="en-US" sz="2000" dirty="0"/>
          </a:p>
        </p:txBody>
      </p:sp>
      <p:sp>
        <p:nvSpPr>
          <p:cNvPr id="11" name="TextBox 10">
            <a:hlinkClick r:id="rId5" action="ppaction://hlinksldjump"/>
          </p:cNvPr>
          <p:cNvSpPr txBox="1"/>
          <p:nvPr/>
        </p:nvSpPr>
        <p:spPr>
          <a:xfrm>
            <a:off x="4232846" y="6429345"/>
            <a:ext cx="984565" cy="400110"/>
          </a:xfrm>
          <a:prstGeom prst="rec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000" dirty="0" smtClean="0"/>
              <a:t>Design</a:t>
            </a:r>
            <a:endParaRPr lang="en-US" sz="2000" dirty="0"/>
          </a:p>
        </p:txBody>
      </p:sp>
      <p:sp>
        <p:nvSpPr>
          <p:cNvPr id="12" name="TextBox 11">
            <a:hlinkClick r:id="rId6" action="ppaction://hlinksldjump"/>
          </p:cNvPr>
          <p:cNvSpPr txBox="1"/>
          <p:nvPr/>
        </p:nvSpPr>
        <p:spPr>
          <a:xfrm>
            <a:off x="5889269" y="6429345"/>
            <a:ext cx="1040670" cy="400110"/>
          </a:xfrm>
          <a:prstGeom prst="rec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000" dirty="0" smtClean="0"/>
              <a:t>Results</a:t>
            </a:r>
            <a:endParaRPr lang="en-US" sz="2000" dirty="0"/>
          </a:p>
        </p:txBody>
      </p:sp>
      <p:sp>
        <p:nvSpPr>
          <p:cNvPr id="13" name="TextBox 12">
            <a:hlinkClick r:id="rId7" action="ppaction://hlinksldjump"/>
          </p:cNvPr>
          <p:cNvSpPr txBox="1"/>
          <p:nvPr/>
        </p:nvSpPr>
        <p:spPr>
          <a:xfrm>
            <a:off x="7601797" y="6419820"/>
            <a:ext cx="1281120" cy="400110"/>
          </a:xfrm>
          <a:prstGeom prst="rec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000" dirty="0" smtClean="0"/>
              <a:t>Summary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045994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8255"/>
            <a:ext cx="9144000" cy="578149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7010400" y="762000"/>
            <a:ext cx="1676400" cy="274638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algn="l"/>
            <a:r>
              <a:rPr lang="en-US" sz="1000" i="1" kern="0" dirty="0" smtClean="0">
                <a:solidFill>
                  <a:schemeClr val="tx1"/>
                </a:solidFill>
              </a:rPr>
              <a:t>Munroe and </a:t>
            </a:r>
            <a:r>
              <a:rPr lang="en-US" sz="1000" i="1" kern="0" dirty="0" err="1" smtClean="0">
                <a:solidFill>
                  <a:schemeClr val="tx1"/>
                </a:solidFill>
              </a:rPr>
              <a:t>Laabs</a:t>
            </a:r>
            <a:r>
              <a:rPr lang="en-US" sz="1000" i="1" kern="0" dirty="0" smtClean="0">
                <a:solidFill>
                  <a:schemeClr val="tx1"/>
                </a:solidFill>
              </a:rPr>
              <a:t>, 2009</a:t>
            </a:r>
            <a:endParaRPr lang="en-US" sz="1000" i="1" kern="0" dirty="0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2984" y="76200"/>
            <a:ext cx="87863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…however the crest of the range was above the limit of Pleistocene glaciers</a:t>
            </a:r>
            <a:endParaRPr lang="en-US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228600" y="762000"/>
            <a:ext cx="2736647" cy="646331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b="1" i="1" dirty="0" smtClean="0">
                <a:solidFill>
                  <a:schemeClr val="accent1"/>
                </a:solidFill>
              </a:rPr>
              <a:t>Reconstructed glaciers</a:t>
            </a:r>
          </a:p>
          <a:p>
            <a:pPr algn="ctr"/>
            <a:r>
              <a:rPr lang="en-US" b="1" i="1" dirty="0" smtClean="0">
                <a:solidFill>
                  <a:schemeClr val="accent1"/>
                </a:solidFill>
              </a:rPr>
              <a:t>in blue</a:t>
            </a:r>
            <a:endParaRPr lang="en-US" b="1" i="1" dirty="0">
              <a:solidFill>
                <a:schemeClr val="accent1"/>
              </a:solidFill>
            </a:endParaRPr>
          </a:p>
        </p:txBody>
      </p:sp>
      <p:sp>
        <p:nvSpPr>
          <p:cNvPr id="9" name="TextBox 8">
            <a:hlinkClick r:id="rId3" action="ppaction://hlinksldjump"/>
          </p:cNvPr>
          <p:cNvSpPr txBox="1"/>
          <p:nvPr/>
        </p:nvSpPr>
        <p:spPr>
          <a:xfrm>
            <a:off x="2122517" y="6429345"/>
            <a:ext cx="1438471" cy="400110"/>
          </a:xfrm>
          <a:prstGeom prst="rect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000" dirty="0" smtClean="0"/>
              <a:t>Study Area</a:t>
            </a:r>
            <a:endParaRPr lang="en-US" sz="2000" dirty="0"/>
          </a:p>
        </p:txBody>
      </p:sp>
      <p:sp>
        <p:nvSpPr>
          <p:cNvPr id="10" name="TextBox 9">
            <a:hlinkClick r:id="rId4" action="ppaction://hlinksldjump"/>
          </p:cNvPr>
          <p:cNvSpPr txBox="1"/>
          <p:nvPr/>
        </p:nvSpPr>
        <p:spPr>
          <a:xfrm>
            <a:off x="196790" y="6429345"/>
            <a:ext cx="1253869" cy="400110"/>
          </a:xfrm>
          <a:prstGeom prst="rec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000" dirty="0" smtClean="0"/>
              <a:t>Overview</a:t>
            </a:r>
            <a:endParaRPr lang="en-US" sz="2000" dirty="0"/>
          </a:p>
        </p:txBody>
      </p:sp>
      <p:sp>
        <p:nvSpPr>
          <p:cNvPr id="11" name="TextBox 10">
            <a:hlinkClick r:id="rId5" action="ppaction://hlinksldjump"/>
          </p:cNvPr>
          <p:cNvSpPr txBox="1"/>
          <p:nvPr/>
        </p:nvSpPr>
        <p:spPr>
          <a:xfrm>
            <a:off x="4232846" y="6429345"/>
            <a:ext cx="984565" cy="400110"/>
          </a:xfrm>
          <a:prstGeom prst="rec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000" dirty="0" smtClean="0"/>
              <a:t>Design</a:t>
            </a:r>
            <a:endParaRPr lang="en-US" sz="2000" dirty="0"/>
          </a:p>
        </p:txBody>
      </p:sp>
      <p:sp>
        <p:nvSpPr>
          <p:cNvPr id="12" name="TextBox 11">
            <a:hlinkClick r:id="rId6" action="ppaction://hlinksldjump"/>
          </p:cNvPr>
          <p:cNvSpPr txBox="1"/>
          <p:nvPr/>
        </p:nvSpPr>
        <p:spPr>
          <a:xfrm>
            <a:off x="5889269" y="6429345"/>
            <a:ext cx="1040670" cy="400110"/>
          </a:xfrm>
          <a:prstGeom prst="rec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000" dirty="0" smtClean="0"/>
              <a:t>Results</a:t>
            </a:r>
            <a:endParaRPr lang="en-US" sz="2000" dirty="0"/>
          </a:p>
        </p:txBody>
      </p:sp>
      <p:sp>
        <p:nvSpPr>
          <p:cNvPr id="13" name="TextBox 12">
            <a:hlinkClick r:id="rId7" action="ppaction://hlinksldjump"/>
          </p:cNvPr>
          <p:cNvSpPr txBox="1"/>
          <p:nvPr/>
        </p:nvSpPr>
        <p:spPr>
          <a:xfrm>
            <a:off x="7601797" y="6419820"/>
            <a:ext cx="1281120" cy="400110"/>
          </a:xfrm>
          <a:prstGeom prst="rec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000" dirty="0" smtClean="0"/>
              <a:t>Summary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654941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2978</TotalTime>
  <Words>735</Words>
  <Application>Microsoft Office PowerPoint</Application>
  <PresentationFormat>On-screen Show (4:3)</PresentationFormat>
  <Paragraphs>245</Paragraphs>
  <Slides>30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3" baseType="lpstr">
      <vt:lpstr>Arial</vt:lpstr>
      <vt:lpstr>Calibri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Thanks to…</vt:lpstr>
    </vt:vector>
  </TitlesOfParts>
  <Company>Middlebury College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Jeffrey S. Munroe</dc:creator>
  <cp:lastModifiedBy>Munroe, Jeff</cp:lastModifiedBy>
  <cp:revision>232</cp:revision>
  <dcterms:created xsi:type="dcterms:W3CDTF">2008-03-03T19:28:38Z</dcterms:created>
  <dcterms:modified xsi:type="dcterms:W3CDTF">2017-04-27T13:06:58Z</dcterms:modified>
</cp:coreProperties>
</file>